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4464" r:id="rId5"/>
  </p:sldMasterIdLst>
  <p:notesMasterIdLst>
    <p:notesMasterId r:id="rId53"/>
  </p:notesMasterIdLst>
  <p:handoutMasterIdLst>
    <p:handoutMasterId r:id="rId54"/>
  </p:handoutMasterIdLst>
  <p:sldIdLst>
    <p:sldId id="503" r:id="rId6"/>
    <p:sldId id="539" r:id="rId7"/>
    <p:sldId id="540" r:id="rId8"/>
    <p:sldId id="541" r:id="rId9"/>
    <p:sldId id="542" r:id="rId10"/>
    <p:sldId id="543" r:id="rId11"/>
    <p:sldId id="544" r:id="rId12"/>
    <p:sldId id="546" r:id="rId13"/>
    <p:sldId id="547" r:id="rId14"/>
    <p:sldId id="548" r:id="rId15"/>
    <p:sldId id="549" r:id="rId16"/>
    <p:sldId id="550" r:id="rId17"/>
    <p:sldId id="551" r:id="rId18"/>
    <p:sldId id="552" r:id="rId19"/>
    <p:sldId id="553" r:id="rId20"/>
    <p:sldId id="554" r:id="rId21"/>
    <p:sldId id="556" r:id="rId22"/>
    <p:sldId id="563" r:id="rId23"/>
    <p:sldId id="557" r:id="rId24"/>
    <p:sldId id="558" r:id="rId25"/>
    <p:sldId id="559" r:id="rId26"/>
    <p:sldId id="560" r:id="rId27"/>
    <p:sldId id="561" r:id="rId28"/>
    <p:sldId id="562" r:id="rId29"/>
    <p:sldId id="564" r:id="rId30"/>
    <p:sldId id="565" r:id="rId31"/>
    <p:sldId id="566" r:id="rId32"/>
    <p:sldId id="567" r:id="rId33"/>
    <p:sldId id="568" r:id="rId34"/>
    <p:sldId id="569" r:id="rId35"/>
    <p:sldId id="570" r:id="rId36"/>
    <p:sldId id="571" r:id="rId37"/>
    <p:sldId id="573" r:id="rId38"/>
    <p:sldId id="574" r:id="rId39"/>
    <p:sldId id="575" r:id="rId40"/>
    <p:sldId id="576" r:id="rId41"/>
    <p:sldId id="577" r:id="rId42"/>
    <p:sldId id="578" r:id="rId43"/>
    <p:sldId id="588" r:id="rId44"/>
    <p:sldId id="580" r:id="rId45"/>
    <p:sldId id="581" r:id="rId46"/>
    <p:sldId id="586" r:id="rId47"/>
    <p:sldId id="582" r:id="rId48"/>
    <p:sldId id="583" r:id="rId49"/>
    <p:sldId id="585" r:id="rId50"/>
    <p:sldId id="502" r:id="rId51"/>
    <p:sldId id="266" r:id="rId52"/>
  </p:sldIdLst>
  <p:sldSz cx="12192000" cy="6858000"/>
  <p:notesSz cx="6858000" cy="99456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guide id="4" pos="7469">
          <p15:clr>
            <a:srgbClr val="A4A3A4"/>
          </p15:clr>
        </p15:guide>
      </p15:sldGuideLst>
    </p:ext>
    <p:ext uri="{2D200454-40CA-4A62-9FC3-DE9A4176ACB9}">
      <p15:notesGuideLst xmlns:p15="http://schemas.microsoft.com/office/powerpoint/2012/main">
        <p15:guide id="1" orient="horz" pos="3133">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82416" autoAdjust="0"/>
  </p:normalViewPr>
  <p:slideViewPr>
    <p:cSldViewPr>
      <p:cViewPr varScale="1">
        <p:scale>
          <a:sx n="67" d="100"/>
          <a:sy n="67" d="100"/>
        </p:scale>
        <p:origin x="644" y="44"/>
      </p:cViewPr>
      <p:guideLst>
        <p:guide orient="horz" pos="2160"/>
        <p:guide pos="3840"/>
        <p:guide pos="438"/>
        <p:guide pos="7469"/>
      </p:guideLst>
    </p:cSldViewPr>
  </p:slideViewPr>
  <p:outlineViewPr>
    <p:cViewPr>
      <p:scale>
        <a:sx n="33" d="100"/>
        <a:sy n="33" d="100"/>
      </p:scale>
      <p:origin x="0" y="589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7" d="100"/>
          <a:sy n="77" d="100"/>
        </p:scale>
        <p:origin x="-2214" y="-96"/>
      </p:cViewPr>
      <p:guideLst>
        <p:guide orient="horz" pos="3133"/>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FAE4ABE0-0A3E-DE0C-DA94-889E4AD41373}"/>
              </a:ext>
            </a:extLst>
          </p:cNvPr>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2708" tIns="46354" rIns="92708" bIns="46354"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56675" name="Rectangle 3">
            <a:extLst>
              <a:ext uri="{FF2B5EF4-FFF2-40B4-BE49-F238E27FC236}">
                <a16:creationId xmlns:a16="http://schemas.microsoft.com/office/drawing/2014/main" id="{3B0BF9FE-46AB-DA8C-050D-4643D998A7BE}"/>
              </a:ext>
            </a:extLst>
          </p:cNvPr>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2708" tIns="46354" rIns="92708" bIns="46354"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156676" name="Rectangle 4">
            <a:extLst>
              <a:ext uri="{FF2B5EF4-FFF2-40B4-BE49-F238E27FC236}">
                <a16:creationId xmlns:a16="http://schemas.microsoft.com/office/drawing/2014/main" id="{68921432-E796-FBEF-B5C7-9A7848747B8F}"/>
              </a:ext>
            </a:extLst>
          </p:cNvPr>
          <p:cNvSpPr>
            <a:spLocks noGrp="1" noChangeArrowheads="1"/>
          </p:cNvSpPr>
          <p:nvPr>
            <p:ph type="ftr" sz="quarter" idx="2"/>
          </p:nvPr>
        </p:nvSpPr>
        <p:spPr bwMode="auto">
          <a:xfrm>
            <a:off x="0" y="9447213"/>
            <a:ext cx="2971800" cy="496887"/>
          </a:xfrm>
          <a:prstGeom prst="rect">
            <a:avLst/>
          </a:prstGeom>
          <a:noFill/>
          <a:ln w="9525">
            <a:noFill/>
            <a:miter lim="800000"/>
            <a:headEnd/>
            <a:tailEnd/>
          </a:ln>
          <a:effectLst/>
        </p:spPr>
        <p:txBody>
          <a:bodyPr vert="horz" wrap="square" lIns="92708" tIns="46354" rIns="92708" bIns="46354"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56677" name="Rectangle 5">
            <a:extLst>
              <a:ext uri="{FF2B5EF4-FFF2-40B4-BE49-F238E27FC236}">
                <a16:creationId xmlns:a16="http://schemas.microsoft.com/office/drawing/2014/main" id="{F597C4F1-DC0D-1A5F-4228-77E6E25639AD}"/>
              </a:ext>
            </a:extLst>
          </p:cNvPr>
          <p:cNvSpPr>
            <a:spLocks noGrp="1" noChangeArrowheads="1"/>
          </p:cNvSpPr>
          <p:nvPr>
            <p:ph type="sldNum" sz="quarter" idx="3"/>
          </p:nvPr>
        </p:nvSpPr>
        <p:spPr bwMode="auto">
          <a:xfrm>
            <a:off x="3884613" y="9447213"/>
            <a:ext cx="2971800" cy="496887"/>
          </a:xfrm>
          <a:prstGeom prst="rect">
            <a:avLst/>
          </a:prstGeom>
          <a:noFill/>
          <a:ln w="9525">
            <a:noFill/>
            <a:miter lim="800000"/>
            <a:headEnd/>
            <a:tailEnd/>
          </a:ln>
          <a:effectLst/>
        </p:spPr>
        <p:txBody>
          <a:bodyPr vert="horz" wrap="square" lIns="92708" tIns="46354" rIns="92708" bIns="46354" numCol="1" anchor="b" anchorCtr="0" compatLnSpc="1">
            <a:prstTxWarp prst="textNoShape">
              <a:avLst/>
            </a:prstTxWarp>
          </a:bodyPr>
          <a:lstStyle>
            <a:lvl1pPr algn="r" eaLnBrk="1" hangingPunct="1">
              <a:defRPr sz="1200"/>
            </a:lvl1pPr>
          </a:lstStyle>
          <a:p>
            <a:pPr>
              <a:defRPr/>
            </a:pPr>
            <a:fld id="{60A1C2C1-A109-40AD-B7A0-C09DE4CC119C}"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45F0FF2-04DF-0780-C3E7-F632E5B7698B}"/>
              </a:ext>
            </a:extLst>
          </p:cNvPr>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2708" tIns="46354" rIns="92708" bIns="46354"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66563" name="Rectangle 3">
            <a:extLst>
              <a:ext uri="{FF2B5EF4-FFF2-40B4-BE49-F238E27FC236}">
                <a16:creationId xmlns:a16="http://schemas.microsoft.com/office/drawing/2014/main" id="{A11FDBE3-F39D-2126-A39C-54B8E07F7CB3}"/>
              </a:ext>
            </a:extLst>
          </p:cNvPr>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2708" tIns="46354" rIns="92708" bIns="46354"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6148" name="Rectangle 4">
            <a:extLst>
              <a:ext uri="{FF2B5EF4-FFF2-40B4-BE49-F238E27FC236}">
                <a16:creationId xmlns:a16="http://schemas.microsoft.com/office/drawing/2014/main" id="{F6E47AE5-69B3-E5BD-6FF8-72AC17CCA887}"/>
              </a:ext>
            </a:extLst>
          </p:cNvPr>
          <p:cNvSpPr>
            <a:spLocks noGrp="1" noRot="1" noChangeAspect="1" noChangeArrowheads="1" noTextEdit="1"/>
          </p:cNvSpPr>
          <p:nvPr>
            <p:ph type="sldImg" idx="2"/>
          </p:nvPr>
        </p:nvSpPr>
        <p:spPr bwMode="auto">
          <a:xfrm>
            <a:off x="115888" y="746125"/>
            <a:ext cx="6627812"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5">
            <a:extLst>
              <a:ext uri="{FF2B5EF4-FFF2-40B4-BE49-F238E27FC236}">
                <a16:creationId xmlns:a16="http://schemas.microsoft.com/office/drawing/2014/main" id="{BF85493D-3C9A-F1A1-45BB-8E80A2DF5E13}"/>
              </a:ext>
            </a:extLst>
          </p:cNvPr>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2708" tIns="46354" rIns="92708" bIns="4635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6566" name="Rectangle 6">
            <a:extLst>
              <a:ext uri="{FF2B5EF4-FFF2-40B4-BE49-F238E27FC236}">
                <a16:creationId xmlns:a16="http://schemas.microsoft.com/office/drawing/2014/main" id="{42FBD17A-4747-CFFE-B5EC-4AB1FA27F3D7}"/>
              </a:ext>
            </a:extLst>
          </p:cNvPr>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2708" tIns="46354" rIns="92708" bIns="46354"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66567" name="Rectangle 7">
            <a:extLst>
              <a:ext uri="{FF2B5EF4-FFF2-40B4-BE49-F238E27FC236}">
                <a16:creationId xmlns:a16="http://schemas.microsoft.com/office/drawing/2014/main" id="{B0433001-B53D-8AA6-AB53-207F57E2828B}"/>
              </a:ext>
            </a:extLst>
          </p:cNvPr>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2708" tIns="46354" rIns="92708" bIns="46354" numCol="1" anchor="b" anchorCtr="0" compatLnSpc="1">
            <a:prstTxWarp prst="textNoShape">
              <a:avLst/>
            </a:prstTxWarp>
          </a:bodyPr>
          <a:lstStyle>
            <a:lvl1pPr algn="r" eaLnBrk="1" hangingPunct="1">
              <a:defRPr sz="1200"/>
            </a:lvl1pPr>
          </a:lstStyle>
          <a:p>
            <a:pPr>
              <a:defRPr/>
            </a:pPr>
            <a:fld id="{A9F58DC5-A270-407D-957B-C006234CD249}"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EAD420B-513A-31FB-4184-34C264051983}"/>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B46DD1E7-E883-C364-0992-70DBF54B1B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6C1DB6EF-ADB4-344A-6B74-8889B99647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85A056-50AC-4086-9D81-1D8C1E551CBB}" type="slidenum">
              <a:rPr lang="en-GB" altLang="en-US" smtClean="0"/>
              <a:pPr/>
              <a:t>19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F11C1-5BEC-1CDA-5675-F2B54A5C6AC2}"/>
              </a:ext>
            </a:extLst>
          </p:cNvPr>
          <p:cNvSpPr>
            <a:spLocks noChangeArrowheads="1"/>
          </p:cNvSpPr>
          <p:nvPr userDrawn="1"/>
        </p:nvSpPr>
        <p:spPr bwMode="auto">
          <a:xfrm>
            <a:off x="0" y="6638925"/>
            <a:ext cx="12192000" cy="219075"/>
          </a:xfrm>
          <a:prstGeom prst="rect">
            <a:avLst/>
          </a:prstGeom>
          <a:solidFill>
            <a:srgbClr val="E4680B"/>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p>
        </p:txBody>
      </p:sp>
      <p:pic>
        <p:nvPicPr>
          <p:cNvPr id="3" name="Picture 6">
            <a:extLst>
              <a:ext uri="{FF2B5EF4-FFF2-40B4-BE49-F238E27FC236}">
                <a16:creationId xmlns:a16="http://schemas.microsoft.com/office/drawing/2014/main" id="{EE9F8B2B-1A89-DF68-EC26-D4E976DB04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91650" y="192088"/>
            <a:ext cx="2463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912284" y="2214555"/>
            <a:ext cx="10363200" cy="1470025"/>
          </a:xfrm>
        </p:spPr>
        <p:txBody>
          <a:bodyPr/>
          <a:lstStyle>
            <a:lvl1pPr algn="ctr">
              <a:defRPr sz="3200">
                <a:solidFill>
                  <a:schemeClr val="tx1"/>
                </a:solidFill>
              </a:defRPr>
            </a:lvl1pPr>
          </a:lstStyle>
          <a:p>
            <a:r>
              <a:rPr lang="en-US" dirty="0"/>
              <a:t>CLICK TO EDIT MASTER TITLE STYLE</a:t>
            </a:r>
          </a:p>
        </p:txBody>
      </p:sp>
      <p:sp>
        <p:nvSpPr>
          <p:cNvPr id="5123" name="Rectangle 3"/>
          <p:cNvSpPr>
            <a:spLocks noGrp="1" noChangeArrowheads="1"/>
          </p:cNvSpPr>
          <p:nvPr>
            <p:ph type="subTitle" idx="1"/>
          </p:nvPr>
        </p:nvSpPr>
        <p:spPr>
          <a:xfrm>
            <a:off x="1619219" y="4500570"/>
            <a:ext cx="8534400" cy="1752600"/>
          </a:xfrm>
        </p:spPr>
        <p:txBody>
          <a:bodyPr/>
          <a:lstStyle>
            <a:lvl1pPr marL="0" indent="0" algn="ctr">
              <a:buFontTx/>
              <a:buNone/>
              <a:defRPr b="1">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410258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905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517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banner">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2F6C2F34-613D-642D-3284-2B8D605E2402}"/>
              </a:ext>
            </a:extLst>
          </p:cNvPr>
          <p:cNvGrpSpPr>
            <a:grpSpLocks/>
          </p:cNvGrpSpPr>
          <p:nvPr userDrawn="1"/>
        </p:nvGrpSpPr>
        <p:grpSpPr bwMode="auto">
          <a:xfrm>
            <a:off x="0" y="0"/>
            <a:ext cx="12192000" cy="1646238"/>
            <a:chOff x="0" y="-66259"/>
            <a:chExt cx="9144000" cy="1235075"/>
          </a:xfrm>
        </p:grpSpPr>
        <p:sp>
          <p:nvSpPr>
            <p:cNvPr id="5" name="Freeform 24">
              <a:extLst>
                <a:ext uri="{FF2B5EF4-FFF2-40B4-BE49-F238E27FC236}">
                  <a16:creationId xmlns:a16="http://schemas.microsoft.com/office/drawing/2014/main" id="{C8BA6B60-3F96-7045-C97D-80AC59959F07}"/>
                </a:ext>
              </a:extLst>
            </p:cNvPr>
            <p:cNvSpPr>
              <a:spLocks/>
            </p:cNvSpPr>
            <p:nvPr/>
          </p:nvSpPr>
          <p:spPr bwMode="auto">
            <a:xfrm>
              <a:off x="0" y="-66259"/>
              <a:ext cx="9144000" cy="1235075"/>
            </a:xfrm>
            <a:custGeom>
              <a:avLst/>
              <a:gdLst>
                <a:gd name="T0" fmla="*/ 0 w 1123"/>
                <a:gd name="T1" fmla="*/ 0 h 151"/>
                <a:gd name="T2" fmla="*/ 0 w 1123"/>
                <a:gd name="T3" fmla="*/ 2147483646 h 151"/>
                <a:gd name="T4" fmla="*/ 2147483646 w 1123"/>
                <a:gd name="T5" fmla="*/ 2147483646 h 151"/>
                <a:gd name="T6" fmla="*/ 2147483646 w 1123"/>
                <a:gd name="T7" fmla="*/ 2147483646 h 151"/>
                <a:gd name="T8" fmla="*/ 2147483646 w 1123"/>
                <a:gd name="T9" fmla="*/ 2147483646 h 151"/>
                <a:gd name="T10" fmla="*/ 2147483646 w 1123"/>
                <a:gd name="T11" fmla="*/ 2147483646 h 151"/>
                <a:gd name="T12" fmla="*/ 2147483646 w 1123"/>
                <a:gd name="T13" fmla="*/ 2147483646 h 151"/>
                <a:gd name="T14" fmla="*/ 2147483646 w 1123"/>
                <a:gd name="T15" fmla="*/ 2147483646 h 151"/>
                <a:gd name="T16" fmla="*/ 2147483646 w 1123"/>
                <a:gd name="T17" fmla="*/ 2147483646 h 151"/>
                <a:gd name="T18" fmla="*/ 2147483646 w 1123"/>
                <a:gd name="T19" fmla="*/ 2147483646 h 151"/>
                <a:gd name="T20" fmla="*/ 2147483646 w 1123"/>
                <a:gd name="T21" fmla="*/ 2147483646 h 151"/>
                <a:gd name="T22" fmla="*/ 2147483646 w 1123"/>
                <a:gd name="T23" fmla="*/ 2147483646 h 151"/>
                <a:gd name="T24" fmla="*/ 2147483646 w 1123"/>
                <a:gd name="T25" fmla="*/ 2147483646 h 151"/>
                <a:gd name="T26" fmla="*/ 2147483646 w 1123"/>
                <a:gd name="T27" fmla="*/ 2147483646 h 151"/>
                <a:gd name="T28" fmla="*/ 2147483646 w 1123"/>
                <a:gd name="T29" fmla="*/ 2147483646 h 151"/>
                <a:gd name="T30" fmla="*/ 2147483646 w 1123"/>
                <a:gd name="T31" fmla="*/ 2147483646 h 151"/>
                <a:gd name="T32" fmla="*/ 2147483646 w 1123"/>
                <a:gd name="T33" fmla="*/ 2147483646 h 151"/>
                <a:gd name="T34" fmla="*/ 2147483646 w 1123"/>
                <a:gd name="T35" fmla="*/ 2147483646 h 151"/>
                <a:gd name="T36" fmla="*/ 2147483646 w 1123"/>
                <a:gd name="T37" fmla="*/ 2147483646 h 151"/>
                <a:gd name="T38" fmla="*/ 2147483646 w 1123"/>
                <a:gd name="T39" fmla="*/ 2147483646 h 151"/>
                <a:gd name="T40" fmla="*/ 2147483646 w 1123"/>
                <a:gd name="T41" fmla="*/ 2147483646 h 151"/>
                <a:gd name="T42" fmla="*/ 2147483646 w 1123"/>
                <a:gd name="T43" fmla="*/ 2147483646 h 151"/>
                <a:gd name="T44" fmla="*/ 2147483646 w 1123"/>
                <a:gd name="T45" fmla="*/ 2147483646 h 151"/>
                <a:gd name="T46" fmla="*/ 2147483646 w 1123"/>
                <a:gd name="T47" fmla="*/ 2147483646 h 151"/>
                <a:gd name="T48" fmla="*/ 2147483646 w 1123"/>
                <a:gd name="T49" fmla="*/ 2147483646 h 151"/>
                <a:gd name="T50" fmla="*/ 2147483646 w 1123"/>
                <a:gd name="T51" fmla="*/ 2147483646 h 151"/>
                <a:gd name="T52" fmla="*/ 2147483646 w 1123"/>
                <a:gd name="T53" fmla="*/ 2147483646 h 151"/>
                <a:gd name="T54" fmla="*/ 2147483646 w 1123"/>
                <a:gd name="T55" fmla="*/ 2147483646 h 151"/>
                <a:gd name="T56" fmla="*/ 2147483646 w 1123"/>
                <a:gd name="T57" fmla="*/ 2147483646 h 151"/>
                <a:gd name="T58" fmla="*/ 2147483646 w 1123"/>
                <a:gd name="T59" fmla="*/ 2147483646 h 151"/>
                <a:gd name="T60" fmla="*/ 2147483646 w 1123"/>
                <a:gd name="T61" fmla="*/ 2147483646 h 151"/>
                <a:gd name="T62" fmla="*/ 2147483646 w 1123"/>
                <a:gd name="T63" fmla="*/ 2147483646 h 151"/>
                <a:gd name="T64" fmla="*/ 2147483646 w 1123"/>
                <a:gd name="T65" fmla="*/ 2147483646 h 151"/>
                <a:gd name="T66" fmla="*/ 2147483646 w 1123"/>
                <a:gd name="T67" fmla="*/ 2147483646 h 151"/>
                <a:gd name="T68" fmla="*/ 2147483646 w 1123"/>
                <a:gd name="T69" fmla="*/ 2147483646 h 151"/>
                <a:gd name="T70" fmla="*/ 2147483646 w 1123"/>
                <a:gd name="T71" fmla="*/ 2147483646 h 151"/>
                <a:gd name="T72" fmla="*/ 2147483646 w 1123"/>
                <a:gd name="T73" fmla="*/ 2147483646 h 151"/>
                <a:gd name="T74" fmla="*/ 2147483646 w 1123"/>
                <a:gd name="T75" fmla="*/ 2147483646 h 151"/>
                <a:gd name="T76" fmla="*/ 2147483646 w 1123"/>
                <a:gd name="T77" fmla="*/ 0 h 151"/>
                <a:gd name="T78" fmla="*/ 0 w 1123"/>
                <a:gd name="T79" fmla="*/ 0 h 1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B5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6" name="Picture 3">
              <a:extLst>
                <a:ext uri="{FF2B5EF4-FFF2-40B4-BE49-F238E27FC236}">
                  <a16:creationId xmlns:a16="http://schemas.microsoft.com/office/drawing/2014/main" id="{BCCA332A-A3E0-846A-2F8C-9EE428C0A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420182" y="514785"/>
              <a:ext cx="257986" cy="3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838200" y="2032617"/>
            <a:ext cx="10515600" cy="1325563"/>
          </a:xfrm>
          <a:prstGeom prst="rect">
            <a:avLst/>
          </a:prstGeom>
        </p:spPr>
        <p:txBody>
          <a:bodyPr/>
          <a:lstStyle>
            <a:lvl1pPr>
              <a:defRPr sz="4267" b="1">
                <a:solidFill>
                  <a:srgbClr val="B5BD00"/>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838200" y="3474719"/>
            <a:ext cx="10515600" cy="2702244"/>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383999" y="384000"/>
            <a:ext cx="7318611" cy="390725"/>
          </a:xfrm>
        </p:spPr>
        <p:txBody>
          <a:bodyPr lIns="0" tIns="0" rIns="0" bIns="0">
            <a:noAutofit/>
          </a:bodyPr>
          <a:lstStyle>
            <a:lvl1pPr marL="0" indent="0">
              <a:lnSpc>
                <a:spcPct val="80000"/>
              </a:lnSpc>
              <a:buNone/>
              <a:defRPr sz="1467" baseline="0">
                <a:solidFill>
                  <a:schemeClr val="bg1"/>
                </a:solidFill>
              </a:defRPr>
            </a:lvl1pPr>
            <a:lvl2pPr marL="0" indent="0">
              <a:lnSpc>
                <a:spcPct val="80000"/>
              </a:lnSpc>
              <a:buNone/>
              <a:defRPr sz="1467">
                <a:solidFill>
                  <a:schemeClr val="bg1"/>
                </a:solidFill>
              </a:defRPr>
            </a:lvl2pPr>
            <a:lvl3pPr marL="0" indent="0">
              <a:buNone/>
              <a:defRPr sz="1467">
                <a:solidFill>
                  <a:schemeClr val="tx1"/>
                </a:solidFill>
              </a:defRPr>
            </a:lvl3pPr>
            <a:lvl4pPr marL="0" indent="0">
              <a:buNone/>
              <a:defRPr sz="1467">
                <a:solidFill>
                  <a:schemeClr val="tx1"/>
                </a:solidFill>
              </a:defRPr>
            </a:lvl4pPr>
            <a:lvl5pPr marL="0" indent="0">
              <a:buNone/>
              <a:defRPr sz="1467">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79110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reframe banner">
    <p:bg>
      <p:bgPr>
        <a:solidFill>
          <a:srgbClr val="B5BD00">
            <a:alpha val="10196"/>
          </a:srgbClr>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9D5C9ED3-1F12-055C-534B-064B439A54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6088"/>
            <a:ext cx="12192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384951"/>
            <a:ext cx="10515600" cy="905087"/>
          </a:xfrm>
          <a:prstGeom prst="rect">
            <a:avLst/>
          </a:prstGeom>
        </p:spPr>
        <p:txBody>
          <a:bodyPr/>
          <a:lstStyle>
            <a:lvl1pPr>
              <a:defRPr sz="4267" b="1">
                <a:solidFill>
                  <a:srgbClr val="B5BD00"/>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sz="half" idx="1"/>
          </p:nvPr>
        </p:nvSpPr>
        <p:spPr>
          <a:xfrm>
            <a:off x="838200" y="2682914"/>
            <a:ext cx="5181600" cy="3494049"/>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682913"/>
            <a:ext cx="5181600" cy="3494051"/>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288000" y="288000"/>
            <a:ext cx="7318611" cy="390725"/>
          </a:xfrm>
        </p:spPr>
        <p:txBody>
          <a:bodyPr lIns="0" tIns="0" rIns="0" bIns="0">
            <a:noAutofit/>
          </a:bodyPr>
          <a:lstStyle>
            <a:lvl1pPr marL="0" indent="0">
              <a:lnSpc>
                <a:spcPct val="80000"/>
              </a:lnSpc>
              <a:buNone/>
              <a:defRPr sz="1467" baseline="0">
                <a:solidFill>
                  <a:schemeClr val="tx1"/>
                </a:solidFill>
              </a:defRPr>
            </a:lvl1pPr>
            <a:lvl2pPr marL="0" indent="0">
              <a:lnSpc>
                <a:spcPct val="80000"/>
              </a:lnSpc>
              <a:buNone/>
              <a:defRPr sz="1467">
                <a:solidFill>
                  <a:schemeClr val="tx1"/>
                </a:solidFill>
              </a:defRPr>
            </a:lvl2pPr>
            <a:lvl3pPr marL="0" indent="0">
              <a:buNone/>
              <a:defRPr sz="1467">
                <a:solidFill>
                  <a:schemeClr val="tx1"/>
                </a:solidFill>
              </a:defRPr>
            </a:lvl3pPr>
            <a:lvl4pPr marL="0" indent="0">
              <a:buNone/>
              <a:defRPr sz="1467">
                <a:solidFill>
                  <a:schemeClr val="tx1"/>
                </a:solidFill>
              </a:defRPr>
            </a:lvl4pPr>
            <a:lvl5pPr marL="0" indent="0">
              <a:buNone/>
              <a:defRPr sz="1467">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0564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448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4336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031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561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895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0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662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32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3EA2A98-3ADF-062D-3C40-68E663E6A61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E528A0A-3388-3BF3-F6F1-14E4229ADCE3}"/>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3">
            <a:extLst>
              <a:ext uri="{FF2B5EF4-FFF2-40B4-BE49-F238E27FC236}">
                <a16:creationId xmlns:a16="http://schemas.microsoft.com/office/drawing/2014/main" id="{1B47B68A-469E-4E38-F945-9DF6257B0C74}"/>
              </a:ext>
            </a:extLst>
          </p:cNvPr>
          <p:cNvSpPr>
            <a:spLocks noChangeArrowheads="1"/>
          </p:cNvSpPr>
          <p:nvPr/>
        </p:nvSpPr>
        <p:spPr bwMode="auto">
          <a:xfrm>
            <a:off x="0" y="6638925"/>
            <a:ext cx="12192000" cy="219075"/>
          </a:xfrm>
          <a:prstGeom prst="rect">
            <a:avLst/>
          </a:prstGeom>
          <a:solidFill>
            <a:srgbClr val="E4680B"/>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p>
        </p:txBody>
      </p:sp>
      <p:pic>
        <p:nvPicPr>
          <p:cNvPr id="2" name="Picture 3">
            <a:extLst>
              <a:ext uri="{FF2B5EF4-FFF2-40B4-BE49-F238E27FC236}">
                <a16:creationId xmlns:a16="http://schemas.microsoft.com/office/drawing/2014/main" id="{1F5D5340-E10F-FECF-8153-3D751C72A8A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1650" y="192088"/>
            <a:ext cx="2463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56"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txStyles>
    <p:titleStyle>
      <a:lvl1pPr algn="l" rtl="0" eaLnBrk="0" fontAlgn="base" hangingPunct="0">
        <a:spcBef>
          <a:spcPct val="0"/>
        </a:spcBef>
        <a:spcAft>
          <a:spcPct val="0"/>
        </a:spcAft>
        <a:defRPr sz="2800" b="1">
          <a:solidFill>
            <a:srgbClr val="CC6633"/>
          </a:solidFill>
          <a:latin typeface="+mj-lt"/>
          <a:ea typeface="+mj-ea"/>
          <a:cs typeface="+mj-cs"/>
        </a:defRPr>
      </a:lvl1pPr>
      <a:lvl2pPr algn="l" rtl="0" eaLnBrk="0" fontAlgn="base" hangingPunct="0">
        <a:spcBef>
          <a:spcPct val="0"/>
        </a:spcBef>
        <a:spcAft>
          <a:spcPct val="0"/>
        </a:spcAft>
        <a:defRPr sz="2800" b="1">
          <a:solidFill>
            <a:srgbClr val="CC6633"/>
          </a:solidFill>
          <a:latin typeface="Arial" charset="0"/>
        </a:defRPr>
      </a:lvl2pPr>
      <a:lvl3pPr algn="l" rtl="0" eaLnBrk="0" fontAlgn="base" hangingPunct="0">
        <a:spcBef>
          <a:spcPct val="0"/>
        </a:spcBef>
        <a:spcAft>
          <a:spcPct val="0"/>
        </a:spcAft>
        <a:defRPr sz="2800" b="1">
          <a:solidFill>
            <a:srgbClr val="CC6633"/>
          </a:solidFill>
          <a:latin typeface="Arial" charset="0"/>
        </a:defRPr>
      </a:lvl3pPr>
      <a:lvl4pPr algn="l" rtl="0" eaLnBrk="0" fontAlgn="base" hangingPunct="0">
        <a:spcBef>
          <a:spcPct val="0"/>
        </a:spcBef>
        <a:spcAft>
          <a:spcPct val="0"/>
        </a:spcAft>
        <a:defRPr sz="2800" b="1">
          <a:solidFill>
            <a:srgbClr val="CC6633"/>
          </a:solidFill>
          <a:latin typeface="Arial" charset="0"/>
        </a:defRPr>
      </a:lvl4pPr>
      <a:lvl5pPr algn="l" rtl="0" eaLnBrk="0" fontAlgn="base" hangingPunct="0">
        <a:spcBef>
          <a:spcPct val="0"/>
        </a:spcBef>
        <a:spcAft>
          <a:spcPct val="0"/>
        </a:spcAft>
        <a:defRPr sz="2800" b="1">
          <a:solidFill>
            <a:srgbClr val="CC6633"/>
          </a:solidFill>
          <a:latin typeface="Arial" charset="0"/>
        </a:defRPr>
      </a:lvl5pPr>
      <a:lvl6pPr marL="457200" algn="l" rtl="0" fontAlgn="base">
        <a:spcBef>
          <a:spcPct val="0"/>
        </a:spcBef>
        <a:spcAft>
          <a:spcPct val="0"/>
        </a:spcAft>
        <a:defRPr sz="2800" b="1">
          <a:solidFill>
            <a:schemeClr val="accent2"/>
          </a:solidFill>
          <a:latin typeface="Arial" charset="0"/>
        </a:defRPr>
      </a:lvl6pPr>
      <a:lvl7pPr marL="914400" algn="l" rtl="0" fontAlgn="base">
        <a:spcBef>
          <a:spcPct val="0"/>
        </a:spcBef>
        <a:spcAft>
          <a:spcPct val="0"/>
        </a:spcAft>
        <a:defRPr sz="2800" b="1">
          <a:solidFill>
            <a:schemeClr val="accent2"/>
          </a:solidFill>
          <a:latin typeface="Arial" charset="0"/>
        </a:defRPr>
      </a:lvl7pPr>
      <a:lvl8pPr marL="1371600" algn="l" rtl="0" fontAlgn="base">
        <a:spcBef>
          <a:spcPct val="0"/>
        </a:spcBef>
        <a:spcAft>
          <a:spcPct val="0"/>
        </a:spcAft>
        <a:defRPr sz="2800" b="1">
          <a:solidFill>
            <a:schemeClr val="accent2"/>
          </a:solidFill>
          <a:latin typeface="Arial" charset="0"/>
        </a:defRPr>
      </a:lvl8pPr>
      <a:lvl9pPr marL="1828800" algn="l"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a:extLst>
              <a:ext uri="{FF2B5EF4-FFF2-40B4-BE49-F238E27FC236}">
                <a16:creationId xmlns:a16="http://schemas.microsoft.com/office/drawing/2014/main" id="{67CE60E2-72CA-9C76-3179-D38E9392611B}"/>
              </a:ext>
            </a:extLst>
          </p:cNvPr>
          <p:cNvSpPr>
            <a:spLocks noGrp="1" noChangeArrowheads="1"/>
          </p:cNvSpPr>
          <p:nvPr>
            <p:ph type="body" idx="1"/>
          </p:nvPr>
        </p:nvSpPr>
        <p:spPr bwMode="auto">
          <a:xfrm>
            <a:off x="838200" y="200025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Title 1">
            <a:extLst>
              <a:ext uri="{FF2B5EF4-FFF2-40B4-BE49-F238E27FC236}">
                <a16:creationId xmlns:a16="http://schemas.microsoft.com/office/drawing/2014/main" id="{85E0D5F3-A82B-ED92-C73C-4C1C282BA09B}"/>
              </a:ext>
            </a:extLst>
          </p:cNvPr>
          <p:cNvSpPr txBox="1">
            <a:spLocks/>
          </p:cNvSpPr>
          <p:nvPr userDrawn="1"/>
        </p:nvSpPr>
        <p:spPr>
          <a:xfrm>
            <a:off x="220663" y="220663"/>
            <a:ext cx="4289425" cy="9398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Arial" charset="0"/>
                <a:ea typeface="Arial" charset="0"/>
                <a:cs typeface="Arial" charset="0"/>
              </a:defRPr>
            </a:lvl1pPr>
          </a:lstStyle>
          <a:p>
            <a:pPr marL="16933">
              <a:defRPr/>
            </a:pPr>
            <a:endParaRPr lang="en-GB" sz="1333" dirty="0">
              <a:solidFill>
                <a:schemeClr val="bg1"/>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5057" r:id="rId1"/>
    <p:sldLayoutId id="2147485058" r:id="rId2"/>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119063" indent="-119063" algn="l" defTabSz="912813" rtl="0" eaLnBrk="0" fontAlgn="base" hangingPunct="0">
        <a:lnSpc>
          <a:spcPct val="90000"/>
        </a:lnSpc>
        <a:spcBef>
          <a:spcPts val="1000"/>
        </a:spcBef>
        <a:spcAft>
          <a:spcPct val="0"/>
        </a:spcAft>
        <a:buFont typeface="Arial" panose="020B0604020202020204" pitchFamily="34" charset="0"/>
        <a:buChar char="•"/>
        <a:defRPr sz="3700" b="1" kern="1200">
          <a:solidFill>
            <a:schemeClr val="tx1"/>
          </a:solidFill>
          <a:latin typeface="Arial" charset="0"/>
          <a:ea typeface="Arial" charset="0"/>
          <a:cs typeface="Arial" charset="0"/>
        </a:defRPr>
      </a:lvl1pPr>
      <a:lvl2pPr marL="119063" indent="-119063" algn="l" defTabSz="912813" rtl="0" eaLnBrk="0" fontAlgn="base" hangingPunct="0">
        <a:lnSpc>
          <a:spcPct val="90000"/>
        </a:lnSpc>
        <a:spcBef>
          <a:spcPts val="500"/>
        </a:spcBef>
        <a:spcAft>
          <a:spcPct val="0"/>
        </a:spcAft>
        <a:buFont typeface="Arial" panose="020B0604020202020204" pitchFamily="34" charset="0"/>
        <a:buChar char="•"/>
        <a:defRPr sz="3200" kern="1200">
          <a:solidFill>
            <a:schemeClr val="tx1"/>
          </a:solidFill>
          <a:latin typeface="Arial" charset="0"/>
          <a:ea typeface="Arial" charset="0"/>
          <a:cs typeface="Arial" charset="0"/>
        </a:defRPr>
      </a:lvl2pPr>
      <a:lvl3pPr marL="119063" indent="-119063" algn="l" defTabSz="912813" rtl="0" eaLnBrk="0" fontAlgn="base" hangingPunct="0">
        <a:lnSpc>
          <a:spcPct val="90000"/>
        </a:lnSpc>
        <a:spcBef>
          <a:spcPts val="500"/>
        </a:spcBef>
        <a:spcAft>
          <a:spcPct val="0"/>
        </a:spcAft>
        <a:buFont typeface="Arial" panose="020B0604020202020204" pitchFamily="34" charset="0"/>
        <a:buChar char="•"/>
        <a:defRPr b="1" kern="1200">
          <a:solidFill>
            <a:schemeClr val="tx1"/>
          </a:solidFill>
          <a:latin typeface="Arial" charset="0"/>
          <a:ea typeface="Arial" charset="0"/>
          <a:cs typeface="Arial" charset="0"/>
        </a:defRPr>
      </a:lvl3pPr>
      <a:lvl4pPr marL="119063" indent="-119063" algn="l" defTabSz="912813"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al" charset="0"/>
          <a:ea typeface="Arial" charset="0"/>
          <a:cs typeface="Arial" charset="0"/>
        </a:defRPr>
      </a:lvl4pPr>
      <a:lvl5pPr marL="119063" indent="-119063" algn="l" defTabSz="912813" rtl="0" eaLnBrk="0" fontAlgn="base" hangingPunct="0">
        <a:lnSpc>
          <a:spcPct val="90000"/>
        </a:lnSpc>
        <a:spcBef>
          <a:spcPts val="500"/>
        </a:spcBef>
        <a:spcAft>
          <a:spcPct val="0"/>
        </a:spcAft>
        <a:buFont typeface="Arial" panose="020B0604020202020204" pitchFamily="34" charset="0"/>
        <a:buChar char="•"/>
        <a:defRPr sz="1300" b="1"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EB9F6642-695F-7135-7756-5F6EAE8ACFFB}"/>
              </a:ext>
            </a:extLst>
          </p:cNvPr>
          <p:cNvSpPr>
            <a:spLocks noGrp="1" noChangeArrowheads="1"/>
          </p:cNvSpPr>
          <p:nvPr>
            <p:ph idx="1"/>
          </p:nvPr>
        </p:nvSpPr>
        <p:spPr>
          <a:xfrm>
            <a:off x="609600" y="3933825"/>
            <a:ext cx="10972800" cy="720725"/>
          </a:xfrm>
        </p:spPr>
        <p:txBody>
          <a:bodyPr/>
          <a:lstStyle/>
          <a:p>
            <a:pPr marL="0" indent="0" algn="ctr">
              <a:buFontTx/>
              <a:buNone/>
            </a:pPr>
            <a:r>
              <a:rPr lang="en-GB" altLang="en-US" b="1"/>
              <a:t>James Maurici Q.C.</a:t>
            </a:r>
          </a:p>
          <a:p>
            <a:pPr marL="0" indent="0" algn="ctr">
              <a:buFontTx/>
              <a:buNone/>
            </a:pPr>
            <a:endParaRPr lang="en-GB" altLang="en-US" b="1"/>
          </a:p>
          <a:p>
            <a:pPr marL="0" indent="0" algn="ctr">
              <a:buFontTx/>
              <a:buNone/>
            </a:pPr>
            <a:endParaRPr lang="en-GB" altLang="en-US" b="1"/>
          </a:p>
        </p:txBody>
      </p:sp>
      <p:sp>
        <p:nvSpPr>
          <p:cNvPr id="8195" name="Title 1">
            <a:extLst>
              <a:ext uri="{FF2B5EF4-FFF2-40B4-BE49-F238E27FC236}">
                <a16:creationId xmlns:a16="http://schemas.microsoft.com/office/drawing/2014/main" id="{C80F26F3-0F75-60C9-6620-8903568499D6}"/>
              </a:ext>
            </a:extLst>
          </p:cNvPr>
          <p:cNvSpPr>
            <a:spLocks noGrp="1" noChangeArrowheads="1"/>
          </p:cNvSpPr>
          <p:nvPr>
            <p:ph type="title"/>
          </p:nvPr>
        </p:nvSpPr>
        <p:spPr>
          <a:xfrm>
            <a:off x="550863" y="2205038"/>
            <a:ext cx="10972800" cy="1143000"/>
          </a:xfrm>
        </p:spPr>
        <p:txBody>
          <a:bodyPr/>
          <a:lstStyle/>
          <a:p>
            <a:pPr algn="ctr"/>
            <a:br>
              <a:rPr lang="en-GB" altLang="en-US" sz="2400"/>
            </a:br>
            <a:r>
              <a:rPr lang="en-GB" altLang="en-US" sz="2400"/>
              <a:t>22nd Bristol Planning Law and Policy – 18 May 2023</a:t>
            </a:r>
            <a:br>
              <a:rPr lang="en-GB" altLang="en-US" sz="2400"/>
            </a:br>
            <a:r>
              <a:rPr lang="en-GB" altLang="en-US" sz="2400"/>
              <a:t>Legal update</a:t>
            </a:r>
            <a:br>
              <a:rPr lang="en-GB" altLang="en-US" sz="2400"/>
            </a:br>
            <a:endParaRPr lang="en-GB"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5FAE2A8-551D-2809-4EDE-D5FD02E7DD7D}"/>
              </a:ext>
            </a:extLst>
          </p:cNvPr>
          <p:cNvSpPr>
            <a:spLocks noGrp="1" noChangeArrowheads="1"/>
          </p:cNvSpPr>
          <p:nvPr>
            <p:ph type="title"/>
          </p:nvPr>
        </p:nvSpPr>
        <p:spPr/>
        <p:txBody>
          <a:bodyPr/>
          <a:lstStyle/>
          <a:p>
            <a:r>
              <a:rPr lang="en-GB" altLang="en-US"/>
              <a:t>(3) </a:t>
            </a:r>
            <a:r>
              <a:rPr lang="en-GB" altLang="en-US" i="1"/>
              <a:t>Hillside (iii)</a:t>
            </a:r>
            <a:endParaRPr lang="en-GB" altLang="en-US"/>
          </a:p>
        </p:txBody>
      </p:sp>
      <p:sp>
        <p:nvSpPr>
          <p:cNvPr id="17411" name="Content Placeholder 2">
            <a:extLst>
              <a:ext uri="{FF2B5EF4-FFF2-40B4-BE49-F238E27FC236}">
                <a16:creationId xmlns:a16="http://schemas.microsoft.com/office/drawing/2014/main" id="{A80DB4B0-FEB7-C14D-6D29-E92B72475B84}"/>
              </a:ext>
            </a:extLst>
          </p:cNvPr>
          <p:cNvSpPr>
            <a:spLocks noGrp="1" noChangeArrowheads="1"/>
          </p:cNvSpPr>
          <p:nvPr>
            <p:ph idx="1"/>
          </p:nvPr>
        </p:nvSpPr>
        <p:spPr/>
        <p:txBody>
          <a:bodyPr/>
          <a:lstStyle/>
          <a:p>
            <a:pPr algn="just"/>
            <a:r>
              <a:rPr lang="en-GB" altLang="en-US"/>
              <a:t>Moreover, in many ways </a:t>
            </a:r>
            <a:r>
              <a:rPr lang="en-GB" altLang="en-US" b="1" i="1"/>
              <a:t>Hillside</a:t>
            </a:r>
            <a:r>
              <a:rPr lang="en-GB" altLang="en-US"/>
              <a:t> involved highly unusual facts. </a:t>
            </a:r>
          </a:p>
          <a:p>
            <a:pPr marL="857250" lvl="1" indent="-457200" algn="just">
              <a:buFontTx/>
              <a:buAutoNum type="arabicPeriod"/>
            </a:pPr>
            <a:r>
              <a:rPr lang="en-GB" altLang="en-US"/>
              <a:t>The developer sought to rely on a 55-year old detailed PP that had been overtaken by a number of subsequent detailed permissions for parts only of the site. </a:t>
            </a:r>
          </a:p>
          <a:p>
            <a:pPr marL="857250" lvl="1" indent="-457200" algn="just">
              <a:buFontTx/>
              <a:buAutoNum type="arabicPeriod"/>
            </a:pPr>
            <a:r>
              <a:rPr lang="en-GB" altLang="en-US"/>
              <a:t>There was a 1987 judgment of the HC, not mentioning </a:t>
            </a:r>
            <a:r>
              <a:rPr lang="en-GB" altLang="en-US" b="1" i="1"/>
              <a:t>Pilkington</a:t>
            </a:r>
            <a:r>
              <a:rPr lang="en-GB" altLang="en-US"/>
              <a:t>, which had led the developer to have a somewhat misplaced confidence in its case. </a:t>
            </a:r>
          </a:p>
          <a:p>
            <a:pPr marL="857250" lvl="1" indent="-457200" algn="just">
              <a:buFontTx/>
              <a:buAutoNum type="arabicPeriod"/>
            </a:pPr>
            <a:r>
              <a:rPr lang="en-GB" altLang="en-US"/>
              <a:t>The development of the site had also progressed at a truly </a:t>
            </a:r>
            <a:r>
              <a:rPr lang="en-GB" altLang="en-US" i="1"/>
              <a:t>“glacial” </a:t>
            </a:r>
            <a:r>
              <a:rPr lang="en-GB" altLang="en-US"/>
              <a:t>pace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1C878D9-5513-71D8-1FC1-350FBCF74BE1}"/>
              </a:ext>
            </a:extLst>
          </p:cNvPr>
          <p:cNvSpPr>
            <a:spLocks noGrp="1" noChangeArrowheads="1"/>
          </p:cNvSpPr>
          <p:nvPr>
            <p:ph type="title"/>
          </p:nvPr>
        </p:nvSpPr>
        <p:spPr/>
        <p:txBody>
          <a:bodyPr/>
          <a:lstStyle/>
          <a:p>
            <a:r>
              <a:rPr lang="en-GB" altLang="en-US"/>
              <a:t>(4) </a:t>
            </a:r>
            <a:r>
              <a:rPr lang="en-GB" altLang="en-US" i="1"/>
              <a:t>Hillside (iv)</a:t>
            </a:r>
            <a:endParaRPr lang="en-GB" altLang="en-US"/>
          </a:p>
        </p:txBody>
      </p:sp>
      <p:sp>
        <p:nvSpPr>
          <p:cNvPr id="18435" name="Content Placeholder 2">
            <a:extLst>
              <a:ext uri="{FF2B5EF4-FFF2-40B4-BE49-F238E27FC236}">
                <a16:creationId xmlns:a16="http://schemas.microsoft.com/office/drawing/2014/main" id="{F3219389-05DA-0661-402D-54354839EA17}"/>
              </a:ext>
            </a:extLst>
          </p:cNvPr>
          <p:cNvSpPr>
            <a:spLocks noGrp="1" noChangeArrowheads="1"/>
          </p:cNvSpPr>
          <p:nvPr>
            <p:ph idx="1"/>
          </p:nvPr>
        </p:nvSpPr>
        <p:spPr/>
        <p:txBody>
          <a:bodyPr/>
          <a:lstStyle/>
          <a:p>
            <a:pPr algn="just"/>
            <a:r>
              <a:rPr lang="en-GB" altLang="en-US"/>
              <a:t>Further case-law is likely on the implications of </a:t>
            </a:r>
            <a:r>
              <a:rPr lang="en-GB" altLang="en-US" b="1" i="1"/>
              <a:t>Hillside </a:t>
            </a:r>
            <a:r>
              <a:rPr lang="en-GB" altLang="en-US"/>
              <a:t>for the use of “</a:t>
            </a:r>
            <a:r>
              <a:rPr lang="en-GB" altLang="en-US" i="1"/>
              <a:t>drop-in</a:t>
            </a:r>
            <a:r>
              <a:rPr lang="en-GB" altLang="en-US"/>
              <a:t>” applications within multi-phase schemes involving an outline permission.</a:t>
            </a:r>
          </a:p>
          <a:p>
            <a:pPr algn="just"/>
            <a:r>
              <a:rPr lang="en-GB" altLang="en-US"/>
              <a:t>Despite the above points as to what was in issue in </a:t>
            </a:r>
            <a:r>
              <a:rPr lang="en-GB" altLang="en-US" b="1" i="1"/>
              <a:t>Hillside </a:t>
            </a:r>
            <a:r>
              <a:rPr lang="en-GB" altLang="en-US"/>
              <a:t>there is little doubt though that </a:t>
            </a:r>
            <a:r>
              <a:rPr lang="en-GB" altLang="en-US" b="1" i="1"/>
              <a:t>Hillside</a:t>
            </a:r>
            <a:r>
              <a:rPr lang="en-GB" altLang="en-US"/>
              <a:t> poses </a:t>
            </a:r>
            <a:r>
              <a:rPr lang="en-GB" altLang="en-US" b="1" u="sng"/>
              <a:t>a</a:t>
            </a:r>
            <a:r>
              <a:rPr lang="en-GB" altLang="en-US"/>
              <a:t> risk when “</a:t>
            </a:r>
            <a:r>
              <a:rPr lang="en-GB" altLang="en-US" i="1"/>
              <a:t>drop-in</a:t>
            </a:r>
            <a:r>
              <a:rPr lang="en-GB" altLang="en-US"/>
              <a:t>” permissions are implemented at a stage where the developer needs to rely again on the outline permission. </a:t>
            </a:r>
          </a:p>
          <a:p>
            <a:pPr algn="just"/>
            <a:r>
              <a:rPr lang="en-GB" altLang="en-US"/>
              <a:t>Thus far there has been very little further judicial consideration of the </a:t>
            </a:r>
            <a:r>
              <a:rPr lang="en-GB" altLang="en-US" b="1" i="1"/>
              <a:t>Hillside</a:t>
            </a:r>
            <a:r>
              <a:rPr lang="en-GB" altLang="en-US"/>
              <a:t> decision. </a:t>
            </a:r>
          </a:p>
          <a:p>
            <a:pPr algn="just"/>
            <a:r>
              <a:rPr lang="en-GB" altLang="en-US"/>
              <a:t>There has been some consideration in Inspector decisions see e.g. Appeal Ref: APP/C3810/W/22/3304168 </a:t>
            </a:r>
            <a:r>
              <a:rPr lang="en-GB" altLang="en-US" b="1" i="1"/>
              <a:t>Land north of Toddington Lane (adjacent to Lyminster Bypass), Hampton Park, Littlehampton BN17 7PP</a:t>
            </a:r>
            <a:r>
              <a:rPr lang="en-GB" altLang="en-US"/>
              <a:t>. That case involved an outline PP that had been amended by s. 73 applications.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E11DEE3-796D-EAB1-ADC8-68FE3D457D13}"/>
              </a:ext>
            </a:extLst>
          </p:cNvPr>
          <p:cNvSpPr>
            <a:spLocks noGrp="1" noChangeArrowheads="1"/>
          </p:cNvSpPr>
          <p:nvPr>
            <p:ph type="title"/>
          </p:nvPr>
        </p:nvSpPr>
        <p:spPr/>
        <p:txBody>
          <a:bodyPr/>
          <a:lstStyle/>
          <a:p>
            <a:r>
              <a:rPr lang="en-GB" altLang="en-US"/>
              <a:t>(5) </a:t>
            </a:r>
            <a:r>
              <a:rPr lang="en-GB" altLang="en-US" i="1"/>
              <a:t>Hillside (v)</a:t>
            </a:r>
            <a:endParaRPr lang="en-GB" altLang="en-US"/>
          </a:p>
        </p:txBody>
      </p:sp>
      <p:sp>
        <p:nvSpPr>
          <p:cNvPr id="19459" name="Content Placeholder 2">
            <a:extLst>
              <a:ext uri="{FF2B5EF4-FFF2-40B4-BE49-F238E27FC236}">
                <a16:creationId xmlns:a16="http://schemas.microsoft.com/office/drawing/2014/main" id="{4494D598-817B-244C-80B6-7E5CE6EA12B4}"/>
              </a:ext>
            </a:extLst>
          </p:cNvPr>
          <p:cNvSpPr>
            <a:spLocks noGrp="1" noChangeArrowheads="1"/>
          </p:cNvSpPr>
          <p:nvPr>
            <p:ph idx="1"/>
          </p:nvPr>
        </p:nvSpPr>
        <p:spPr/>
        <p:txBody>
          <a:bodyPr/>
          <a:lstStyle/>
          <a:p>
            <a:pPr algn="just"/>
            <a:r>
              <a:rPr lang="en-GB" altLang="en-US"/>
              <a:t>Planning Inspector dismissed an appeal for 71 dwellings.</a:t>
            </a:r>
          </a:p>
          <a:p>
            <a:pPr algn="just"/>
            <a:r>
              <a:rPr lang="en-GB" altLang="en-US"/>
              <a:t>Partly because of risk that granting PP could jeopardise the delivery of the balance of the Hampton Park Urban Extension, which provides for a far greater number of dwellings, infrastructure, community and other non-residential uses. </a:t>
            </a:r>
          </a:p>
          <a:p>
            <a:pPr algn="just"/>
            <a:r>
              <a:rPr lang="en-GB" altLang="en-US"/>
              <a:t>The Outline PP granted in 2013 for the urban extension authorised up to 1,260 dwellings.</a:t>
            </a:r>
          </a:p>
          <a:p>
            <a:pPr algn="just"/>
            <a:r>
              <a:rPr lang="en-GB" altLang="en-US"/>
              <a:t>The Inspector considered that the appeal scheme did not accord with other policies and also weighed the potential effect of </a:t>
            </a:r>
            <a:r>
              <a:rPr lang="en-GB" altLang="en-US" b="1" i="1"/>
              <a:t>Hillside </a:t>
            </a:r>
            <a:r>
              <a:rPr lang="en-GB" altLang="en-US"/>
              <a:t>in the balance.</a:t>
            </a:r>
          </a:p>
          <a:p>
            <a:pPr algn="just"/>
            <a:r>
              <a:rPr lang="en-GB" altLang="en-US"/>
              <a:t>But see, </a:t>
            </a:r>
            <a:r>
              <a:rPr lang="en-GB" altLang="en-US" b="1" i="1"/>
              <a:t>R (Fiske) v Test Valley BC </a:t>
            </a:r>
            <a:r>
              <a:rPr lang="en-GB" altLang="en-US"/>
              <a:t>[2022] EWHC 1111 (Admin): consistent? Pre-dated </a:t>
            </a:r>
            <a:r>
              <a:rPr lang="en-GB" altLang="en-US" b="1" i="1"/>
              <a:t>Hillside </a:t>
            </a:r>
            <a:r>
              <a:rPr lang="en-GB" altLang="en-US"/>
              <a:t>in the SC …</a:t>
            </a:r>
          </a:p>
          <a:p>
            <a:pPr algn="just"/>
            <a:endParaRPr lang="en-GB" altLang="en-US"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a:extLst>
              <a:ext uri="{FF2B5EF4-FFF2-40B4-BE49-F238E27FC236}">
                <a16:creationId xmlns:a16="http://schemas.microsoft.com/office/drawing/2014/main" id="{41DC5F19-825C-5F80-6926-8E1702649A9C}"/>
              </a:ext>
            </a:extLst>
          </p:cNvPr>
          <p:cNvSpPr>
            <a:spLocks noGrp="1" noChangeArrowheads="1"/>
          </p:cNvSpPr>
          <p:nvPr>
            <p:ph type="ctrTitle"/>
          </p:nvPr>
        </p:nvSpPr>
        <p:spPr>
          <a:xfrm>
            <a:off x="912813" y="2214563"/>
            <a:ext cx="10363200" cy="1470025"/>
          </a:xfrm>
        </p:spPr>
        <p:txBody>
          <a:bodyPr/>
          <a:lstStyle/>
          <a:p>
            <a:r>
              <a:rPr lang="en-GB" altLang="en-US"/>
              <a:t>PART II – THE COURT OF APPEAL CASES</a:t>
            </a:r>
          </a:p>
        </p:txBody>
      </p:sp>
      <p:sp>
        <p:nvSpPr>
          <p:cNvPr id="20483" name="Subtitle 7">
            <a:extLst>
              <a:ext uri="{FF2B5EF4-FFF2-40B4-BE49-F238E27FC236}">
                <a16:creationId xmlns:a16="http://schemas.microsoft.com/office/drawing/2014/main" id="{3FEBCCA9-EC59-75B8-00CF-F30C4991F185}"/>
              </a:ext>
            </a:extLst>
          </p:cNvPr>
          <p:cNvSpPr>
            <a:spLocks noGrp="1" noChangeArrowheads="1"/>
          </p:cNvSpPr>
          <p:nvPr>
            <p:ph type="subTitle" idx="1"/>
          </p:nvPr>
        </p:nvSpPr>
        <p:spPr>
          <a:xfrm>
            <a:off x="1619250" y="4500563"/>
            <a:ext cx="8534400" cy="1752600"/>
          </a:xfrm>
        </p:spPr>
        <p:txBody>
          <a:bodyPr/>
          <a:lstStyle/>
          <a:p>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6A1FD81-45DA-F875-DF09-F68D5A5B3F38}"/>
              </a:ext>
            </a:extLst>
          </p:cNvPr>
          <p:cNvSpPr>
            <a:spLocks noGrp="1" noChangeArrowheads="1"/>
          </p:cNvSpPr>
          <p:nvPr>
            <p:ph type="title"/>
          </p:nvPr>
        </p:nvSpPr>
        <p:spPr/>
        <p:txBody>
          <a:bodyPr/>
          <a:lstStyle/>
          <a:p>
            <a:r>
              <a:rPr lang="en-GB" altLang="en-US"/>
              <a:t>A selection only … 9 topics, 11 CA cases …</a:t>
            </a:r>
          </a:p>
        </p:txBody>
      </p:sp>
      <p:sp>
        <p:nvSpPr>
          <p:cNvPr id="21507" name="Content Placeholder 2">
            <a:extLst>
              <a:ext uri="{FF2B5EF4-FFF2-40B4-BE49-F238E27FC236}">
                <a16:creationId xmlns:a16="http://schemas.microsoft.com/office/drawing/2014/main" id="{ACFF9398-E826-7249-7FC3-15709563E278}"/>
              </a:ext>
            </a:extLst>
          </p:cNvPr>
          <p:cNvSpPr>
            <a:spLocks noGrp="1" noChangeArrowheads="1"/>
          </p:cNvSpPr>
          <p:nvPr>
            <p:ph idx="1"/>
          </p:nvPr>
        </p:nvSpPr>
        <p:spPr/>
        <p:txBody>
          <a:bodyPr/>
          <a:lstStyle/>
          <a:p>
            <a:pPr algn="just"/>
            <a:r>
              <a:rPr lang="en-GB" altLang="en-US" sz="2200"/>
              <a:t>(i) Heritage: </a:t>
            </a:r>
            <a:r>
              <a:rPr lang="en-GB" altLang="en-US" sz="2200" b="1" i="1"/>
              <a:t>East Quayside v Newcastle CC </a:t>
            </a:r>
            <a:r>
              <a:rPr lang="en-GB" altLang="en-US" sz="2200"/>
              <a:t>[203] EWCA Civ 359 </a:t>
            </a:r>
          </a:p>
          <a:p>
            <a:pPr algn="just"/>
            <a:r>
              <a:rPr lang="en-GB" altLang="en-US" sz="2200"/>
              <a:t>(ii) Scope of PD rights: </a:t>
            </a:r>
            <a:r>
              <a:rPr lang="en-GB" altLang="en-US" sz="2200" b="1" i="1"/>
              <a:t>CAB v SSLUHC </a:t>
            </a:r>
            <a:r>
              <a:rPr lang="en-GB" altLang="en-US" sz="2200"/>
              <a:t>[2023] EWCA Civ 194</a:t>
            </a:r>
          </a:p>
          <a:p>
            <a:pPr algn="just"/>
            <a:r>
              <a:rPr lang="en-GB" altLang="en-US" sz="2200"/>
              <a:t>(iii) EIA: </a:t>
            </a:r>
            <a:r>
              <a:rPr lang="en-GB" altLang="en-US" sz="2200" b="1" i="1"/>
              <a:t>R (Ashchurch RPC) v Tewkesbury BC </a:t>
            </a:r>
            <a:r>
              <a:rPr lang="en-GB" altLang="en-US" sz="2200"/>
              <a:t>[2023] EWCA Civ 101</a:t>
            </a:r>
          </a:p>
          <a:p>
            <a:pPr algn="just"/>
            <a:r>
              <a:rPr lang="en-GB" altLang="en-US" sz="2200"/>
              <a:t>(iv) Consistency: </a:t>
            </a:r>
            <a:r>
              <a:rPr lang="en-GB" altLang="en-US" sz="2200" b="1" i="1"/>
              <a:t>R (Blacker) v Chelmsford CC </a:t>
            </a:r>
            <a:r>
              <a:rPr lang="en-GB" altLang="en-US" sz="2200"/>
              <a:t>[2023] EWCA Civ 25</a:t>
            </a:r>
          </a:p>
          <a:p>
            <a:pPr algn="just"/>
            <a:r>
              <a:rPr lang="en-GB" altLang="en-US" sz="2200"/>
              <a:t>(v) CIL: </a:t>
            </a:r>
            <a:r>
              <a:rPr lang="en-GB" altLang="en-US" sz="2200" b="1" i="1"/>
              <a:t>R (Braithwaite) v East Suffolk </a:t>
            </a:r>
            <a:r>
              <a:rPr lang="en-GB" altLang="en-US" sz="2200"/>
              <a:t>[2022] EWCA 1716 and </a:t>
            </a:r>
            <a:r>
              <a:rPr lang="en-GB" altLang="en-US" sz="2200" b="1" i="1"/>
              <a:t>Gardiner v Hertsmere BC </a:t>
            </a:r>
            <a:r>
              <a:rPr lang="en-GB" altLang="en-US" sz="2200"/>
              <a:t>[2022] PTSR 1883</a:t>
            </a:r>
          </a:p>
          <a:p>
            <a:pPr algn="just"/>
            <a:r>
              <a:rPr lang="en-GB" altLang="en-US" sz="2200"/>
              <a:t>(vi) Habitats: </a:t>
            </a:r>
            <a:r>
              <a:rPr lang="en-GB" altLang="en-US" sz="2200" b="1" i="1"/>
              <a:t>R (Sahota) v Herefordshire Council </a:t>
            </a:r>
            <a:r>
              <a:rPr lang="en-GB" altLang="en-US" sz="2200"/>
              <a:t>[2022] EWCA Civ 1640 and </a:t>
            </a:r>
            <a:r>
              <a:rPr lang="en-GB" altLang="en-US" sz="2200" b="1" i="1"/>
              <a:t>R (Wyatt) v Fareham BC </a:t>
            </a:r>
            <a:r>
              <a:rPr lang="en-GB" altLang="en-US" sz="2200"/>
              <a:t>[2023] Env LR 14</a:t>
            </a:r>
          </a:p>
          <a:p>
            <a:pPr algn="just"/>
            <a:r>
              <a:rPr lang="en-GB" altLang="en-US" sz="2200"/>
              <a:t>(vii) PA 2008: </a:t>
            </a:r>
            <a:r>
              <a:rPr lang="en-GB" altLang="en-US" sz="2200" b="1" i="1"/>
              <a:t>Tidal Lagoon v SSBEIS </a:t>
            </a:r>
            <a:r>
              <a:rPr lang="en-GB" altLang="en-US" sz="2200"/>
              <a:t>[2023] PTSR 492;</a:t>
            </a:r>
          </a:p>
          <a:p>
            <a:pPr algn="just"/>
            <a:r>
              <a:rPr lang="en-GB" altLang="en-US" sz="2200"/>
              <a:t>(viii) Felling licences and PP: </a:t>
            </a:r>
            <a:r>
              <a:rPr lang="en-GB" altLang="en-US" sz="2200" b="1" i="1"/>
              <a:t>Arnold White v Forestry Commission </a:t>
            </a:r>
            <a:r>
              <a:rPr lang="en-GB" altLang="en-US" sz="2200"/>
              <a:t>[2023] PTSR 242</a:t>
            </a:r>
          </a:p>
          <a:p>
            <a:pPr algn="just"/>
            <a:r>
              <a:rPr lang="en-GB" altLang="en-US" sz="2200"/>
              <a:t>(ix) Other: </a:t>
            </a:r>
            <a:r>
              <a:rPr lang="en-GB" altLang="en-US" sz="2200" b="1" i="1"/>
              <a:t>Corbett v Cornwall </a:t>
            </a:r>
            <a:r>
              <a:rPr lang="en-GB" altLang="en-US" sz="2200"/>
              <a:t>[2023] JPL 126 (meaning of “immediately adjoining”)</a:t>
            </a:r>
          </a:p>
          <a:p>
            <a:endParaRPr lang="en-GB" altLang="en-US" sz="2200"/>
          </a:p>
          <a:p>
            <a:endParaRPr lang="en-GB" altLang="en-US"/>
          </a:p>
          <a:p>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3F21618-2DEF-A594-E86E-36D1D0AEFF59}"/>
              </a:ext>
            </a:extLst>
          </p:cNvPr>
          <p:cNvSpPr>
            <a:spLocks noGrp="1" noChangeArrowheads="1"/>
          </p:cNvSpPr>
          <p:nvPr>
            <p:ph type="title"/>
          </p:nvPr>
        </p:nvSpPr>
        <p:spPr/>
        <p:txBody>
          <a:bodyPr/>
          <a:lstStyle/>
          <a:p>
            <a:r>
              <a:rPr lang="en-GB" altLang="en-US"/>
              <a:t>(i) Heritage: </a:t>
            </a:r>
            <a:r>
              <a:rPr lang="en-GB" altLang="en-US" i="1"/>
              <a:t>East Quayside</a:t>
            </a:r>
            <a:endParaRPr lang="en-GB" altLang="en-US"/>
          </a:p>
        </p:txBody>
      </p:sp>
      <p:sp>
        <p:nvSpPr>
          <p:cNvPr id="22531" name="Content Placeholder 2">
            <a:extLst>
              <a:ext uri="{FF2B5EF4-FFF2-40B4-BE49-F238E27FC236}">
                <a16:creationId xmlns:a16="http://schemas.microsoft.com/office/drawing/2014/main" id="{3C8F4627-58E0-0A18-3CA1-3661BB0AA197}"/>
              </a:ext>
            </a:extLst>
          </p:cNvPr>
          <p:cNvSpPr>
            <a:spLocks noGrp="1" noChangeArrowheads="1"/>
          </p:cNvSpPr>
          <p:nvPr>
            <p:ph idx="1"/>
          </p:nvPr>
        </p:nvSpPr>
        <p:spPr/>
        <p:txBody>
          <a:bodyPr/>
          <a:lstStyle/>
          <a:p>
            <a:pPr algn="just"/>
            <a:r>
              <a:rPr lang="en-GB" altLang="en-US" sz="2200"/>
              <a:t>Inspector concluded hat </a:t>
            </a:r>
            <a:r>
              <a:rPr lang="en-GB" altLang="en-US" sz="2200" i="1"/>
              <a:t>“given the key constraints of the plot and the nature of the harm identified</a:t>
            </a:r>
            <a:r>
              <a:rPr lang="en-GB" altLang="en-US" sz="2200"/>
              <a:t>”, the harm was “</a:t>
            </a:r>
            <a:r>
              <a:rPr lang="en-GB" altLang="en-US" sz="2200" i="1"/>
              <a:t>towards the lower end</a:t>
            </a:r>
            <a:r>
              <a:rPr lang="en-GB" altLang="en-US" sz="2200"/>
              <a:t>” and was “</a:t>
            </a:r>
            <a:r>
              <a:rPr lang="en-GB" altLang="en-US" sz="2200" i="1"/>
              <a:t>less than substantial harm</a:t>
            </a:r>
            <a:r>
              <a:rPr lang="en-GB" altLang="en-US" sz="2200"/>
              <a:t>”. </a:t>
            </a:r>
          </a:p>
          <a:p>
            <a:pPr algn="just"/>
            <a:r>
              <a:rPr lang="en-GB" altLang="en-US" sz="2200"/>
              <a:t>In the HC the Inspector’s decision was quashed on basis that in reaching her conclusion “</a:t>
            </a:r>
            <a:r>
              <a:rPr lang="en-GB" altLang="en-US" sz="2200" i="1"/>
              <a:t>overall</a:t>
            </a:r>
            <a:r>
              <a:rPr lang="en-GB" altLang="en-US" sz="2200"/>
              <a:t>” on the level of heritage harm, the inspector seemed to have taken into account not only her assessment of the harm </a:t>
            </a:r>
            <a:r>
              <a:rPr lang="en-GB" altLang="en-US" sz="2200" i="1"/>
              <a:t>but also her view on the impossibility of any alternative design that could further minimise that harm</a:t>
            </a:r>
            <a:r>
              <a:rPr lang="en-GB" altLang="en-US" sz="2200"/>
              <a:t>. </a:t>
            </a:r>
          </a:p>
          <a:p>
            <a:pPr algn="just"/>
            <a:r>
              <a:rPr lang="en-GB" altLang="en-US" sz="2200"/>
              <a:t>She seemingly discounted the level of harm attributed to the proposed development to reflect her conclusion that no other design would be less harmful. </a:t>
            </a:r>
          </a:p>
          <a:p>
            <a:pPr algn="just"/>
            <a:r>
              <a:rPr lang="en-GB" altLang="en-US" sz="2200"/>
              <a:t>If that understanding of the inspector’s conclusion was right, she had adopted an illogical approach to assessing the level of harm the development would cause to the significance of the listed building, by taking into account an immaterial consideration.</a:t>
            </a:r>
          </a:p>
          <a:p>
            <a:pPr algn="just"/>
            <a:r>
              <a:rPr lang="en-GB" altLang="en-US" sz="2200"/>
              <a:t>CA upheld HC decision albeit with hesitation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93B9F92-95C0-A8B7-5F82-5802050B1224}"/>
              </a:ext>
            </a:extLst>
          </p:cNvPr>
          <p:cNvSpPr>
            <a:spLocks noGrp="1" noChangeArrowheads="1"/>
          </p:cNvSpPr>
          <p:nvPr>
            <p:ph type="title"/>
          </p:nvPr>
        </p:nvSpPr>
        <p:spPr/>
        <p:txBody>
          <a:bodyPr/>
          <a:lstStyle/>
          <a:p>
            <a:r>
              <a:rPr lang="en-GB" altLang="en-US"/>
              <a:t>(ii) Scope of PD rights: </a:t>
            </a:r>
            <a:r>
              <a:rPr lang="en-GB" altLang="en-US" i="1"/>
              <a:t>CAB</a:t>
            </a:r>
            <a:endParaRPr lang="en-GB" altLang="en-US"/>
          </a:p>
        </p:txBody>
      </p:sp>
      <p:sp>
        <p:nvSpPr>
          <p:cNvPr id="23555" name="Content Placeholder 2">
            <a:extLst>
              <a:ext uri="{FF2B5EF4-FFF2-40B4-BE49-F238E27FC236}">
                <a16:creationId xmlns:a16="http://schemas.microsoft.com/office/drawing/2014/main" id="{F4E6AD2B-D7BF-D396-333B-FFA9F5A175D3}"/>
              </a:ext>
            </a:extLst>
          </p:cNvPr>
          <p:cNvSpPr>
            <a:spLocks noGrp="1" noChangeArrowheads="1"/>
          </p:cNvSpPr>
          <p:nvPr>
            <p:ph idx="1"/>
          </p:nvPr>
        </p:nvSpPr>
        <p:spPr/>
        <p:txBody>
          <a:bodyPr/>
          <a:lstStyle/>
          <a:p>
            <a:pPr algn="just"/>
            <a:r>
              <a:rPr lang="en-GB" altLang="en-US"/>
              <a:t>The court interpreted the Town and Country Planning (General Permitted Development) (England) Order 2015 Sch.2 Pt 1 Class AA, concerning permitted development rights to enlarge dwelling houses by the construction of additional storeys. One of the madder new PD rights of recent years …</a:t>
            </a:r>
          </a:p>
          <a:p>
            <a:pPr algn="just"/>
            <a:r>
              <a:rPr lang="en-GB" altLang="en-US"/>
              <a:t>CA held that:</a:t>
            </a:r>
          </a:p>
          <a:p>
            <a:pPr lvl="1" algn="just"/>
            <a:r>
              <a:rPr lang="en-GB" altLang="en-US"/>
              <a:t>(i) the scale of a proposed development could be a relevant consideration in the prior approval process under para.AA.2(3)(a);</a:t>
            </a:r>
          </a:p>
          <a:p>
            <a:pPr lvl="1" algn="just"/>
            <a:r>
              <a:rPr lang="en-GB" altLang="en-US"/>
              <a:t>(ii) the words “</a:t>
            </a:r>
            <a:r>
              <a:rPr lang="en-GB" altLang="en-US" i="1"/>
              <a:t>adjoining premises</a:t>
            </a:r>
            <a:r>
              <a:rPr lang="en-GB" altLang="en-US"/>
              <a:t>” in para.AA.2(3)(a)(i) extended to properties which lay close to the subject property rather than only contiguous or abutting buildings; and </a:t>
            </a:r>
          </a:p>
          <a:p>
            <a:pPr lvl="1" algn="just"/>
            <a:r>
              <a:rPr lang="en-GB" altLang="en-US"/>
              <a:t>(iii) a meaningful consideration of impact on amenity and external appearance under paras AA.2(3)(a)(i) and (ii) was not confined to the factors mentioned in those sub-paragraphs.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A9DA9F0-6C8A-B833-D183-2EF3A0AE6992}"/>
              </a:ext>
            </a:extLst>
          </p:cNvPr>
          <p:cNvSpPr>
            <a:spLocks noGrp="1" noChangeArrowheads="1"/>
          </p:cNvSpPr>
          <p:nvPr>
            <p:ph type="title"/>
          </p:nvPr>
        </p:nvSpPr>
        <p:spPr/>
        <p:txBody>
          <a:bodyPr/>
          <a:lstStyle/>
          <a:p>
            <a:r>
              <a:rPr lang="en-GB" altLang="en-US"/>
              <a:t>(iii) EIA: </a:t>
            </a:r>
            <a:r>
              <a:rPr lang="en-GB" altLang="en-US" i="1"/>
              <a:t>Ashchurch</a:t>
            </a:r>
            <a:endParaRPr lang="en-GB" altLang="en-US"/>
          </a:p>
        </p:txBody>
      </p:sp>
      <p:sp>
        <p:nvSpPr>
          <p:cNvPr id="3" name="Content Placeholder 2">
            <a:extLst>
              <a:ext uri="{FF2B5EF4-FFF2-40B4-BE49-F238E27FC236}">
                <a16:creationId xmlns:a16="http://schemas.microsoft.com/office/drawing/2014/main" id="{9C275DDC-D3DF-6FA1-A521-FA4585413551}"/>
              </a:ext>
            </a:extLst>
          </p:cNvPr>
          <p:cNvSpPr>
            <a:spLocks noGrp="1"/>
          </p:cNvSpPr>
          <p:nvPr>
            <p:ph idx="1"/>
          </p:nvPr>
        </p:nvSpPr>
        <p:spPr/>
        <p:txBody>
          <a:bodyPr/>
          <a:lstStyle/>
          <a:p>
            <a:pPr algn="just">
              <a:defRPr/>
            </a:pPr>
            <a:r>
              <a:rPr lang="en-GB" b="1" u="sng" dirty="0"/>
              <a:t>Facts: </a:t>
            </a:r>
          </a:p>
          <a:p>
            <a:pPr lvl="1" algn="just">
              <a:defRPr/>
            </a:pPr>
            <a:r>
              <a:rPr lang="en-GB" dirty="0"/>
              <a:t>Challenge to grant of PP for a bridge over a railway, to enable housing development in a planned new garden town. </a:t>
            </a:r>
          </a:p>
          <a:p>
            <a:pPr lvl="1" algn="just">
              <a:defRPr/>
            </a:pPr>
            <a:r>
              <a:rPr lang="en-GB" dirty="0"/>
              <a:t>EIA “Project” defined as the bridge alone, rather than the wider garden town scheme, and screened out for EIA.</a:t>
            </a:r>
          </a:p>
          <a:p>
            <a:pPr marL="0" indent="0" algn="just">
              <a:buFontTx/>
              <a:buNone/>
              <a:defRPr/>
            </a:pPr>
            <a:endParaRPr lang="en-GB" dirty="0"/>
          </a:p>
          <a:p>
            <a:pPr algn="just">
              <a:defRPr/>
            </a:pPr>
            <a:r>
              <a:rPr lang="en-GB" b="1" u="sng" dirty="0"/>
              <a:t>Held</a:t>
            </a:r>
            <a:r>
              <a:rPr lang="en-GB" dirty="0"/>
              <a:t>: </a:t>
            </a:r>
          </a:p>
          <a:p>
            <a:pPr algn="just">
              <a:defRPr/>
            </a:pPr>
            <a:r>
              <a:rPr lang="en-GB" dirty="0"/>
              <a:t>HC: council’s definition of the project was lawful. </a:t>
            </a:r>
          </a:p>
          <a:p>
            <a:pPr algn="just">
              <a:defRPr/>
            </a:pPr>
            <a:r>
              <a:rPr lang="en-GB" dirty="0"/>
              <a:t>CA: council had unlawfully “</a:t>
            </a:r>
            <a:r>
              <a:rPr lang="en-GB" i="1" dirty="0"/>
              <a:t>salami sliced</a:t>
            </a:r>
            <a:r>
              <a:rPr lang="en-GB" dirty="0"/>
              <a:t>” the project, noting that the sole justification for the bridge was the relationship with the future town, and uncertainties over that future town were relevant to the assessment of effects not the definition of the project.</a:t>
            </a:r>
          </a:p>
          <a:p>
            <a:pPr>
              <a:defRPr/>
            </a:pP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874AED8-0DA5-CFB0-63CC-DBA0F750F56B}"/>
              </a:ext>
            </a:extLst>
          </p:cNvPr>
          <p:cNvSpPr>
            <a:spLocks noGrp="1" noChangeArrowheads="1"/>
          </p:cNvSpPr>
          <p:nvPr>
            <p:ph type="title"/>
          </p:nvPr>
        </p:nvSpPr>
        <p:spPr/>
        <p:txBody>
          <a:bodyPr/>
          <a:lstStyle/>
          <a:p>
            <a:r>
              <a:rPr lang="en-GB" altLang="en-US"/>
              <a:t>(iv) Consistency: </a:t>
            </a:r>
            <a:r>
              <a:rPr lang="en-GB" altLang="en-US" i="1"/>
              <a:t>Blacker</a:t>
            </a:r>
            <a:endParaRPr lang="en-GB" altLang="en-US"/>
          </a:p>
        </p:txBody>
      </p:sp>
      <p:sp>
        <p:nvSpPr>
          <p:cNvPr id="3" name="Content Placeholder 2">
            <a:extLst>
              <a:ext uri="{FF2B5EF4-FFF2-40B4-BE49-F238E27FC236}">
                <a16:creationId xmlns:a16="http://schemas.microsoft.com/office/drawing/2014/main" id="{37F59F9A-D6F8-8ACF-E576-2E09A1BA0028}"/>
              </a:ext>
            </a:extLst>
          </p:cNvPr>
          <p:cNvSpPr>
            <a:spLocks noGrp="1"/>
          </p:cNvSpPr>
          <p:nvPr>
            <p:ph idx="1"/>
          </p:nvPr>
        </p:nvSpPr>
        <p:spPr/>
        <p:txBody>
          <a:bodyPr/>
          <a:lstStyle/>
          <a:p>
            <a:pPr algn="just">
              <a:defRPr/>
            </a:pPr>
            <a:r>
              <a:rPr lang="en-GB" sz="2150" dirty="0"/>
              <a:t>A planning committee indicated that it was minded to approve an application. </a:t>
            </a:r>
          </a:p>
          <a:p>
            <a:pPr algn="just">
              <a:defRPr/>
            </a:pPr>
            <a:r>
              <a:rPr lang="en-GB" sz="2150" dirty="0"/>
              <a:t>Because that involved rejecting the planning officer’s recommendation, the LPA’s constitution required it to defer the decision to a subsequent meeting. </a:t>
            </a:r>
          </a:p>
          <a:p>
            <a:pPr algn="just">
              <a:defRPr/>
            </a:pPr>
            <a:r>
              <a:rPr lang="en-GB" sz="2150" dirty="0"/>
              <a:t>The committee resolved </a:t>
            </a:r>
            <a:r>
              <a:rPr lang="en-GB" sz="2150" i="1" dirty="0"/>
              <a:t>“further consideration be now deferred so that [the officer] may consider appropriate conditions to be imposed on a grant of [permission]”. </a:t>
            </a:r>
          </a:p>
          <a:p>
            <a:pPr algn="just">
              <a:defRPr/>
            </a:pPr>
            <a:r>
              <a:rPr lang="en-GB" sz="2150" dirty="0"/>
              <a:t>At its next meeting, it proceeded to (surprise, surprise …) refuse the application … ! </a:t>
            </a:r>
          </a:p>
          <a:p>
            <a:pPr algn="just">
              <a:defRPr/>
            </a:pPr>
            <a:r>
              <a:rPr lang="en-GB" sz="2150" dirty="0"/>
              <a:t>The appellant argued that the committee had approved the application in principle at the first meeting and had breached the principle of consistency by changing its mind without giving proper weight to the in-principle decision.</a:t>
            </a:r>
          </a:p>
          <a:p>
            <a:pPr algn="just">
              <a:defRPr/>
            </a:pPr>
            <a:r>
              <a:rPr lang="en-GB" sz="2150" dirty="0"/>
              <a:t>CA upheld the Judge’s view that the principle of consistency was not engaged.</a:t>
            </a:r>
          </a:p>
          <a:p>
            <a:pPr algn="just">
              <a:defRPr/>
            </a:pPr>
            <a:r>
              <a:rPr lang="en-GB" sz="2150" dirty="0"/>
              <a:t>The principle of consistency required that where a decision-maker was minded to depart from </a:t>
            </a:r>
            <a:r>
              <a:rPr lang="en-GB" sz="2150" i="1" dirty="0"/>
              <a:t>a previous decision</a:t>
            </a:r>
            <a:r>
              <a:rPr lang="en-GB" sz="2150" dirty="0"/>
              <a:t>, it had to engage with the reasons for that decision and explain its departure from them, but here there had been no substantive earlier decision.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DADAB07-4E1D-7254-3122-CFAE73993D51}"/>
              </a:ext>
            </a:extLst>
          </p:cNvPr>
          <p:cNvSpPr>
            <a:spLocks noGrp="1" noChangeArrowheads="1"/>
          </p:cNvSpPr>
          <p:nvPr>
            <p:ph type="title"/>
          </p:nvPr>
        </p:nvSpPr>
        <p:spPr/>
        <p:txBody>
          <a:bodyPr/>
          <a:lstStyle/>
          <a:p>
            <a:r>
              <a:rPr lang="en-GB" altLang="en-US"/>
              <a:t>(v) CIL: </a:t>
            </a:r>
            <a:r>
              <a:rPr lang="en-GB" altLang="en-US" i="1"/>
              <a:t>Braithwaite </a:t>
            </a:r>
            <a:r>
              <a:rPr lang="en-GB" altLang="en-US"/>
              <a:t>and </a:t>
            </a:r>
            <a:r>
              <a:rPr lang="en-GB" altLang="en-US" i="1"/>
              <a:t>Gardiner</a:t>
            </a:r>
            <a:endParaRPr lang="en-GB" altLang="en-US"/>
          </a:p>
        </p:txBody>
      </p:sp>
      <p:sp>
        <p:nvSpPr>
          <p:cNvPr id="26627" name="Content Placeholder 2">
            <a:extLst>
              <a:ext uri="{FF2B5EF4-FFF2-40B4-BE49-F238E27FC236}">
                <a16:creationId xmlns:a16="http://schemas.microsoft.com/office/drawing/2014/main" id="{A36BAD05-2654-E731-4B00-3C8F7C5D6E88}"/>
              </a:ext>
            </a:extLst>
          </p:cNvPr>
          <p:cNvSpPr>
            <a:spLocks noGrp="1" noChangeArrowheads="1"/>
          </p:cNvSpPr>
          <p:nvPr>
            <p:ph idx="1"/>
          </p:nvPr>
        </p:nvSpPr>
        <p:spPr/>
        <p:txBody>
          <a:bodyPr/>
          <a:lstStyle/>
          <a:p>
            <a:pPr algn="just"/>
            <a:r>
              <a:rPr lang="en-GB" altLang="en-US"/>
              <a:t>2 CA decisions to be aware of if CIL is your thing …</a:t>
            </a:r>
          </a:p>
          <a:p>
            <a:pPr algn="just"/>
            <a:r>
              <a:rPr lang="en-GB" altLang="en-US" sz="2300"/>
              <a:t>(1) </a:t>
            </a:r>
            <a:r>
              <a:rPr lang="en-GB" altLang="en-US" sz="2300" b="1" i="1"/>
              <a:t>Braithwaite: </a:t>
            </a:r>
            <a:r>
              <a:rPr lang="en-GB" altLang="en-US" sz="2300"/>
              <a:t>CA holding that he issuing of a revised liability notice for community infrastructure levy under the CIL Regulations Pt 8 reg.65(8) did not operate retrospectively to nullify the legal effect of an earlier liability notice.</a:t>
            </a:r>
          </a:p>
          <a:p>
            <a:pPr algn="just"/>
            <a:r>
              <a:rPr lang="en-GB" altLang="en-US" sz="2300"/>
              <a:t>(2) </a:t>
            </a:r>
            <a:r>
              <a:rPr lang="en-GB" altLang="en-US" sz="2300" b="1" i="1"/>
              <a:t>Gardiner: </a:t>
            </a:r>
            <a:r>
              <a:rPr lang="en-GB" altLang="en-US" sz="2300"/>
              <a:t>The exemption from liability to CIL for self-builders in the CIL Regulations, reg. 54B, was not available where the development had been authorised by retrospective PP under the TCPA 1990, s.73A. The combined effect of the relevant provisions in the CIL Regulations was that to claim the exemption for self-built housing, a person had to assume liability to CIL after PP had been granted but before development commenced. Where development had been undertaken which required retrospective PP, there would be no period in which the person who sought to claim the exemption could effectively assume liability to CIL.</a:t>
            </a:r>
          </a:p>
          <a:p>
            <a:pPr algn="just"/>
            <a:r>
              <a:rPr lang="en-GB" altLang="en-US" b="1" i="1"/>
              <a:t> </a:t>
            </a:r>
          </a:p>
          <a:p>
            <a:pPr algn="just"/>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E13C6-263D-C946-1A54-C748FD832860}"/>
              </a:ext>
            </a:extLst>
          </p:cNvPr>
          <p:cNvSpPr>
            <a:spLocks noGrp="1" noChangeArrowheads="1"/>
          </p:cNvSpPr>
          <p:nvPr>
            <p:ph type="title"/>
          </p:nvPr>
        </p:nvSpPr>
        <p:spPr/>
        <p:txBody>
          <a:bodyPr/>
          <a:lstStyle/>
          <a:p>
            <a:r>
              <a:rPr lang="en-GB" altLang="en-US"/>
              <a:t>Introduction</a:t>
            </a:r>
          </a:p>
        </p:txBody>
      </p:sp>
      <p:sp>
        <p:nvSpPr>
          <p:cNvPr id="9219" name="Content Placeholder 2">
            <a:extLst>
              <a:ext uri="{FF2B5EF4-FFF2-40B4-BE49-F238E27FC236}">
                <a16:creationId xmlns:a16="http://schemas.microsoft.com/office/drawing/2014/main" id="{F11D5ECA-5C43-DAB6-37FA-5D445D8BB51B}"/>
              </a:ext>
            </a:extLst>
          </p:cNvPr>
          <p:cNvSpPr>
            <a:spLocks noGrp="1" noChangeArrowheads="1"/>
          </p:cNvSpPr>
          <p:nvPr>
            <p:ph idx="1"/>
          </p:nvPr>
        </p:nvSpPr>
        <p:spPr/>
        <p:txBody>
          <a:bodyPr/>
          <a:lstStyle/>
          <a:p>
            <a:pPr algn="just"/>
            <a:r>
              <a:rPr lang="en-GB" altLang="en-US" sz="2800"/>
              <a:t>So going undertake:</a:t>
            </a:r>
          </a:p>
          <a:p>
            <a:pPr algn="just"/>
            <a:r>
              <a:rPr lang="en-GB" altLang="en-US" sz="2800"/>
              <a:t>(1) A general planning case-law round up of cases since 1 April 2022 (day after my talk last year) through to 30 April 2023;</a:t>
            </a:r>
          </a:p>
          <a:p>
            <a:pPr algn="just"/>
            <a:r>
              <a:rPr lang="en-GB" altLang="en-US" sz="2800"/>
              <a:t>(2) The scale of the task seems to grow every year – cannot cover everything;</a:t>
            </a:r>
          </a:p>
          <a:p>
            <a:pPr algn="just"/>
            <a:r>
              <a:rPr lang="en-GB" altLang="en-US" sz="2800"/>
              <a:t>(2) Will try and focus, where I can, on cases within the theme of the conference where possible … e.g. planning in an ever-changing world … </a:t>
            </a:r>
          </a:p>
          <a:p>
            <a:pPr algn="just"/>
            <a:endParaRPr lang="en-GB"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99ED8C1-9643-0382-DB8D-6895FF2A01F8}"/>
              </a:ext>
            </a:extLst>
          </p:cNvPr>
          <p:cNvSpPr>
            <a:spLocks noGrp="1" noChangeArrowheads="1"/>
          </p:cNvSpPr>
          <p:nvPr>
            <p:ph type="title"/>
          </p:nvPr>
        </p:nvSpPr>
        <p:spPr/>
        <p:txBody>
          <a:bodyPr/>
          <a:lstStyle/>
          <a:p>
            <a:r>
              <a:rPr lang="en-GB" altLang="en-US"/>
              <a:t>(vi) Habitats (1): </a:t>
            </a:r>
            <a:r>
              <a:rPr lang="en-GB" altLang="en-US" i="1"/>
              <a:t>Sahota</a:t>
            </a:r>
            <a:endParaRPr lang="en-GB" altLang="en-US"/>
          </a:p>
        </p:txBody>
      </p:sp>
      <p:sp>
        <p:nvSpPr>
          <p:cNvPr id="28675" name="Content Placeholder 2">
            <a:extLst>
              <a:ext uri="{FF2B5EF4-FFF2-40B4-BE49-F238E27FC236}">
                <a16:creationId xmlns:a16="http://schemas.microsoft.com/office/drawing/2014/main" id="{EAA41808-86F3-8EB9-B94C-FF599DAF2225}"/>
              </a:ext>
            </a:extLst>
          </p:cNvPr>
          <p:cNvSpPr>
            <a:spLocks noGrp="1" noChangeArrowheads="1"/>
          </p:cNvSpPr>
          <p:nvPr>
            <p:ph idx="1"/>
          </p:nvPr>
        </p:nvSpPr>
        <p:spPr/>
        <p:txBody>
          <a:bodyPr/>
          <a:lstStyle/>
          <a:p>
            <a:pPr algn="just"/>
            <a:r>
              <a:rPr lang="en-GB" altLang="en-US"/>
              <a:t>PP for extension to an existing agricultural building. </a:t>
            </a:r>
          </a:p>
          <a:p>
            <a:pPr algn="just"/>
            <a:r>
              <a:rPr lang="en-GB" altLang="en-US"/>
              <a:t>The appellant was concerned that, as the proposed development contemplated the expansion of livestock farming, this would increase manure production and the spreading of manure on the surrounding fields, which would run off into nearby watercourses, in particular the River Wye – a SAC.</a:t>
            </a:r>
          </a:p>
          <a:p>
            <a:pPr algn="just"/>
            <a:r>
              <a:rPr lang="en-GB" altLang="en-US"/>
              <a:t>The LPA had concluded no AA was needed. The decision-making in this regard was shoddy.</a:t>
            </a:r>
          </a:p>
          <a:p>
            <a:pPr algn="just"/>
            <a:r>
              <a:rPr lang="en-GB" altLang="en-US"/>
              <a:t>The case is perhaps a good illustration of how hard it can be to win a case under the Habitats Directive, no matter how shoddy, the decision making.</a:t>
            </a:r>
          </a:p>
          <a:p>
            <a:pPr algn="just"/>
            <a:r>
              <a:rPr lang="en-GB" altLang="en-US"/>
              <a:t>Court allowed in “</a:t>
            </a:r>
            <a:r>
              <a:rPr lang="en-GB" altLang="en-US" i="1"/>
              <a:t>ex post facto</a:t>
            </a:r>
            <a:r>
              <a:rPr lang="en-GB" altLang="en-US"/>
              <a:t>” evidence from ecologist, and reviewed principles relating to this.</a:t>
            </a:r>
          </a:p>
          <a:p>
            <a:endParaRPr lang="en-GB"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9E3EB65-3230-E91E-AB1F-80437D5D4DBA}"/>
              </a:ext>
            </a:extLst>
          </p:cNvPr>
          <p:cNvSpPr>
            <a:spLocks noGrp="1" noChangeArrowheads="1"/>
          </p:cNvSpPr>
          <p:nvPr>
            <p:ph type="title"/>
          </p:nvPr>
        </p:nvSpPr>
        <p:spPr/>
        <p:txBody>
          <a:bodyPr/>
          <a:lstStyle/>
          <a:p>
            <a:r>
              <a:rPr lang="en-GB" altLang="en-US"/>
              <a:t>(vi) Habitats (2): </a:t>
            </a:r>
            <a:r>
              <a:rPr lang="en-GB" altLang="en-US" i="1"/>
              <a:t>Wyatt</a:t>
            </a:r>
            <a:endParaRPr lang="en-GB" altLang="en-US"/>
          </a:p>
        </p:txBody>
      </p:sp>
      <p:sp>
        <p:nvSpPr>
          <p:cNvPr id="29699" name="Content Placeholder 2">
            <a:extLst>
              <a:ext uri="{FF2B5EF4-FFF2-40B4-BE49-F238E27FC236}">
                <a16:creationId xmlns:a16="http://schemas.microsoft.com/office/drawing/2014/main" id="{E068E499-3BA1-E774-6E2B-9C3CF4C7CAF4}"/>
              </a:ext>
            </a:extLst>
          </p:cNvPr>
          <p:cNvSpPr>
            <a:spLocks noGrp="1" noChangeArrowheads="1"/>
          </p:cNvSpPr>
          <p:nvPr>
            <p:ph idx="1"/>
          </p:nvPr>
        </p:nvSpPr>
        <p:spPr/>
        <p:txBody>
          <a:bodyPr/>
          <a:lstStyle/>
          <a:p>
            <a:pPr algn="just"/>
            <a:r>
              <a:rPr lang="en-GB" altLang="en-US"/>
              <a:t>Important because the CA confirmed the legality of Natural England’s technical guidance to LPAs on nutrient neutrality;</a:t>
            </a:r>
          </a:p>
          <a:p>
            <a:pPr algn="just"/>
            <a:r>
              <a:rPr lang="en-GB" altLang="en-US"/>
              <a:t>Also a useful analysis of the fact that a LPA can carry out a lawful appropriate assessment despite deviating from the procedure set out in the Natural England technical guidance, where they have a good reason for doing so;</a:t>
            </a:r>
          </a:p>
          <a:p>
            <a:pPr algn="just"/>
            <a:r>
              <a:rPr lang="en-GB" altLang="en-US"/>
              <a:t>And a very useful summary of the principles relating to habitats assessments, see para. 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F7E5DAE-0D88-654B-752D-06FD1CBCF622}"/>
              </a:ext>
            </a:extLst>
          </p:cNvPr>
          <p:cNvSpPr>
            <a:spLocks noGrp="1" noChangeArrowheads="1"/>
          </p:cNvSpPr>
          <p:nvPr>
            <p:ph type="title"/>
          </p:nvPr>
        </p:nvSpPr>
        <p:spPr/>
        <p:txBody>
          <a:bodyPr/>
          <a:lstStyle/>
          <a:p>
            <a:r>
              <a:rPr lang="en-GB" altLang="en-US"/>
              <a:t>(vii) PA 2008: </a:t>
            </a:r>
            <a:r>
              <a:rPr lang="en-GB" altLang="en-US" i="1"/>
              <a:t>Tidal Lagoon</a:t>
            </a:r>
            <a:endParaRPr lang="en-GB" altLang="en-US"/>
          </a:p>
        </p:txBody>
      </p:sp>
      <p:sp>
        <p:nvSpPr>
          <p:cNvPr id="30723" name="Content Placeholder 2">
            <a:extLst>
              <a:ext uri="{FF2B5EF4-FFF2-40B4-BE49-F238E27FC236}">
                <a16:creationId xmlns:a16="http://schemas.microsoft.com/office/drawing/2014/main" id="{D4A68C00-EC4D-A70F-5A17-46E851A65448}"/>
              </a:ext>
            </a:extLst>
          </p:cNvPr>
          <p:cNvSpPr>
            <a:spLocks noGrp="1" noChangeArrowheads="1"/>
          </p:cNvSpPr>
          <p:nvPr>
            <p:ph idx="1"/>
          </p:nvPr>
        </p:nvSpPr>
        <p:spPr/>
        <p:txBody>
          <a:bodyPr/>
          <a:lstStyle/>
          <a:p>
            <a:pPr algn="just"/>
            <a:r>
              <a:rPr lang="en-GB" altLang="en-US" sz="2000"/>
              <a:t>The CA considered the meaning of </a:t>
            </a:r>
            <a:r>
              <a:rPr lang="en-GB" altLang="en-US" sz="2000" i="1"/>
              <a:t>“commence</a:t>
            </a:r>
            <a:r>
              <a:rPr lang="en-GB" altLang="en-US" sz="2000"/>
              <a:t>” in the Swansea Bay Tidal Generating Station Order 2015 Sch.1 Pt 3 Requirement 2 and Pt 1 art.2(1).</a:t>
            </a:r>
          </a:p>
          <a:p>
            <a:pPr algn="just"/>
            <a:r>
              <a:rPr lang="en-GB" altLang="en-US" sz="2000"/>
              <a:t>The DCO granted consent to develop a tidal electricity generating station. Under Requirement 2, development “</a:t>
            </a:r>
            <a:r>
              <a:rPr lang="en-GB" altLang="en-US" sz="2000" i="1"/>
              <a:t>must commence</a:t>
            </a:r>
            <a:r>
              <a:rPr lang="en-GB" altLang="en-US" sz="2000"/>
              <a:t>” within five years of the Order’s effective date. Under art.2(1), “</a:t>
            </a:r>
            <a:r>
              <a:rPr lang="en-GB" altLang="en-US" sz="2000" i="1"/>
              <a:t>commence</a:t>
            </a:r>
            <a:r>
              <a:rPr lang="en-GB" altLang="en-US" sz="2000"/>
              <a:t>” meant “</a:t>
            </a:r>
            <a:r>
              <a:rPr lang="en-GB" altLang="en-US" sz="2000" i="1"/>
              <a:t>begin to carry out any material operation ... other than [various pre-commencement preparatory works</a:t>
            </a:r>
            <a:r>
              <a:rPr lang="en-GB" altLang="en-US" sz="2000"/>
              <a:t>]”.</a:t>
            </a:r>
          </a:p>
          <a:p>
            <a:pPr algn="just"/>
            <a:r>
              <a:rPr lang="en-GB" altLang="en-US" sz="2000"/>
              <a:t>The developer had undertaken some preparatory works shortly after the DCO was granted. It accepted that those works fell outwith the art.2(1) definition and, therefore, did not satisfy Requirement 2. However, the developer sought a declaration that the works qualified to </a:t>
            </a:r>
            <a:r>
              <a:rPr lang="en-GB" altLang="en-US" sz="2000" i="1"/>
              <a:t>“begin</a:t>
            </a:r>
            <a:r>
              <a:rPr lang="en-GB" altLang="en-US" sz="2000"/>
              <a:t>” the development under the Planning Act 2008 s.155 and were, therefore, enough under s.154(1)(a) for development to have “</a:t>
            </a:r>
            <a:r>
              <a:rPr lang="en-GB" altLang="en-US" sz="2000" i="1"/>
              <a:t>begun</a:t>
            </a:r>
            <a:r>
              <a:rPr lang="en-GB" altLang="en-US" sz="2000"/>
              <a:t>” within five years of the DCO being made.</a:t>
            </a:r>
          </a:p>
          <a:p>
            <a:pPr algn="just"/>
            <a:r>
              <a:rPr lang="en-GB" altLang="en-US" sz="2000"/>
              <a:t>CA rejected argument. Project not commenced and so dead!</a:t>
            </a:r>
          </a:p>
          <a:p>
            <a:endParaRPr lang="en-GB"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E70757A-8D6A-0C9B-A08D-AB29C8007FE8}"/>
              </a:ext>
            </a:extLst>
          </p:cNvPr>
          <p:cNvSpPr>
            <a:spLocks noGrp="1" noChangeArrowheads="1"/>
          </p:cNvSpPr>
          <p:nvPr>
            <p:ph type="title"/>
          </p:nvPr>
        </p:nvSpPr>
        <p:spPr/>
        <p:txBody>
          <a:bodyPr/>
          <a:lstStyle/>
          <a:p>
            <a:r>
              <a:rPr lang="en-GB" altLang="en-US"/>
              <a:t>(viii) Felling licences and PP: </a:t>
            </a:r>
            <a:r>
              <a:rPr lang="en-GB" altLang="en-US" i="1"/>
              <a:t>Arnold White</a:t>
            </a:r>
            <a:endParaRPr lang="en-GB" altLang="en-US"/>
          </a:p>
        </p:txBody>
      </p:sp>
      <p:sp>
        <p:nvSpPr>
          <p:cNvPr id="31747" name="Content Placeholder 2">
            <a:extLst>
              <a:ext uri="{FF2B5EF4-FFF2-40B4-BE49-F238E27FC236}">
                <a16:creationId xmlns:a16="http://schemas.microsoft.com/office/drawing/2014/main" id="{1D71184B-3EF0-3C5D-4C59-8E79A5789606}"/>
              </a:ext>
            </a:extLst>
          </p:cNvPr>
          <p:cNvSpPr>
            <a:spLocks noGrp="1" noChangeArrowheads="1"/>
          </p:cNvSpPr>
          <p:nvPr>
            <p:ph idx="1"/>
          </p:nvPr>
        </p:nvSpPr>
        <p:spPr/>
        <p:txBody>
          <a:bodyPr/>
          <a:lstStyle/>
          <a:p>
            <a:pPr algn="just"/>
            <a:r>
              <a:rPr lang="en-GB" altLang="en-US"/>
              <a:t>Where a developer obtains a felling licence subject to a re-stocking condition, the Forestry Commission remains entitled to maintain and enforce such a notice issued under the Forestry Act 1967 s. 24 notwithstanding that the developer had subsequently obtained PP. </a:t>
            </a:r>
          </a:p>
          <a:p>
            <a:pPr algn="just"/>
            <a:r>
              <a:rPr lang="en-GB" altLang="en-US"/>
              <a:t>There was nothing in the Forestry Act or the planning legislation to suggest that a subsequent grant of PP automatically trumped an extant felling licence or the conditions imposed on it, nor was there any provision in the Act which either compelled or empowered the Commission to amend or withdraw a s.24 notice.</a:t>
            </a:r>
          </a:p>
          <a:p>
            <a:pPr algn="just"/>
            <a:endParaRPr lang="en-GB" altLang="en-US"/>
          </a:p>
          <a:p>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B326DEE-8078-D5BA-398E-A3818E8639AB}"/>
              </a:ext>
            </a:extLst>
          </p:cNvPr>
          <p:cNvSpPr>
            <a:spLocks noGrp="1" noChangeArrowheads="1"/>
          </p:cNvSpPr>
          <p:nvPr>
            <p:ph type="title"/>
          </p:nvPr>
        </p:nvSpPr>
        <p:spPr/>
        <p:txBody>
          <a:bodyPr/>
          <a:lstStyle/>
          <a:p>
            <a:r>
              <a:rPr lang="en-GB" altLang="en-US"/>
              <a:t>(ix) Other: meaning of </a:t>
            </a:r>
            <a:br>
              <a:rPr lang="en-GB" altLang="en-US"/>
            </a:br>
            <a:r>
              <a:rPr lang="en-GB" altLang="en-US"/>
              <a:t>“</a:t>
            </a:r>
            <a:r>
              <a:rPr lang="en-GB" altLang="en-US" i="1"/>
              <a:t>immediately adjoining” Corbett</a:t>
            </a:r>
          </a:p>
        </p:txBody>
      </p:sp>
      <p:sp>
        <p:nvSpPr>
          <p:cNvPr id="32771" name="Content Placeholder 2">
            <a:extLst>
              <a:ext uri="{FF2B5EF4-FFF2-40B4-BE49-F238E27FC236}">
                <a16:creationId xmlns:a16="http://schemas.microsoft.com/office/drawing/2014/main" id="{1DC57780-B2E4-9781-5774-B0191E244B10}"/>
              </a:ext>
            </a:extLst>
          </p:cNvPr>
          <p:cNvSpPr>
            <a:spLocks noGrp="1" noChangeArrowheads="1"/>
          </p:cNvSpPr>
          <p:nvPr>
            <p:ph idx="1"/>
          </p:nvPr>
        </p:nvSpPr>
        <p:spPr/>
        <p:txBody>
          <a:bodyPr/>
          <a:lstStyle/>
          <a:p>
            <a:pPr algn="just"/>
            <a:r>
              <a:rPr lang="en-GB" altLang="en-US"/>
              <a:t>One of those oft used policy phrases …</a:t>
            </a:r>
          </a:p>
          <a:p>
            <a:pPr algn="just"/>
            <a:r>
              <a:rPr lang="en-GB" altLang="en-US"/>
              <a:t>CA upheld a decision that a LPA had not erred in deciding that a proposed development site was “</a:t>
            </a:r>
            <a:r>
              <a:rPr lang="en-GB" altLang="en-US" i="1"/>
              <a:t>immediately adjoining</a:t>
            </a:r>
            <a:r>
              <a:rPr lang="en-GB" altLang="en-US"/>
              <a:t>” an existing settlement so as to satisfy its planning policy requirements, notwithstanding that the site and settlement were separated by a road. </a:t>
            </a:r>
          </a:p>
          <a:p>
            <a:pPr algn="just"/>
            <a:r>
              <a:rPr lang="en-GB" altLang="en-US"/>
              <a:t>CA considered that it could not be said that the LPA had misinterpreted the relevant policy or had taken into account an irrelevant consideration, namely the functional relationship between the proposed development and the settlement.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a:extLst>
              <a:ext uri="{FF2B5EF4-FFF2-40B4-BE49-F238E27FC236}">
                <a16:creationId xmlns:a16="http://schemas.microsoft.com/office/drawing/2014/main" id="{621221C7-1B67-0FE8-7431-8C95ACC0A3BE}"/>
              </a:ext>
            </a:extLst>
          </p:cNvPr>
          <p:cNvSpPr>
            <a:spLocks noGrp="1" noChangeArrowheads="1"/>
          </p:cNvSpPr>
          <p:nvPr>
            <p:ph type="ctrTitle"/>
          </p:nvPr>
        </p:nvSpPr>
        <p:spPr>
          <a:xfrm>
            <a:off x="912813" y="2214563"/>
            <a:ext cx="10363200" cy="1470025"/>
          </a:xfrm>
        </p:spPr>
        <p:txBody>
          <a:bodyPr/>
          <a:lstStyle/>
          <a:p>
            <a:r>
              <a:rPr lang="en-GB" altLang="en-US"/>
              <a:t>Part III: The High Court cases</a:t>
            </a:r>
          </a:p>
        </p:txBody>
      </p:sp>
      <p:sp>
        <p:nvSpPr>
          <p:cNvPr id="33795" name="Subtitle 4">
            <a:extLst>
              <a:ext uri="{FF2B5EF4-FFF2-40B4-BE49-F238E27FC236}">
                <a16:creationId xmlns:a16="http://schemas.microsoft.com/office/drawing/2014/main" id="{7B0228AF-4FFB-ADF1-4F8D-0A8070B660F4}"/>
              </a:ext>
            </a:extLst>
          </p:cNvPr>
          <p:cNvSpPr>
            <a:spLocks noGrp="1" noChangeArrowheads="1"/>
          </p:cNvSpPr>
          <p:nvPr>
            <p:ph type="subTitle" idx="1"/>
          </p:nvPr>
        </p:nvSpPr>
        <p:spPr>
          <a:xfrm>
            <a:off x="1619250" y="4500563"/>
            <a:ext cx="8534400" cy="1752600"/>
          </a:xfrm>
        </p:spPr>
        <p:txBody>
          <a:bodyPr/>
          <a:lstStyle/>
          <a:p>
            <a:endParaRPr lang="en-GB"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9C8E582-73AC-44BC-BDD6-C98409C2BB5C}"/>
              </a:ext>
            </a:extLst>
          </p:cNvPr>
          <p:cNvSpPr>
            <a:spLocks noGrp="1" noChangeArrowheads="1"/>
          </p:cNvSpPr>
          <p:nvPr>
            <p:ph type="title"/>
          </p:nvPr>
        </p:nvSpPr>
        <p:spPr/>
        <p:txBody>
          <a:bodyPr/>
          <a:lstStyle/>
          <a:p>
            <a:r>
              <a:rPr lang="en-GB" altLang="en-US"/>
              <a:t>Introduction (1)</a:t>
            </a:r>
          </a:p>
        </p:txBody>
      </p:sp>
      <p:sp>
        <p:nvSpPr>
          <p:cNvPr id="34819" name="Content Placeholder 2">
            <a:extLst>
              <a:ext uri="{FF2B5EF4-FFF2-40B4-BE49-F238E27FC236}">
                <a16:creationId xmlns:a16="http://schemas.microsoft.com/office/drawing/2014/main" id="{99B91DD8-34C5-B4C0-4432-E795355D7A9C}"/>
              </a:ext>
            </a:extLst>
          </p:cNvPr>
          <p:cNvSpPr>
            <a:spLocks noGrp="1" noChangeArrowheads="1"/>
          </p:cNvSpPr>
          <p:nvPr>
            <p:ph idx="1"/>
          </p:nvPr>
        </p:nvSpPr>
        <p:spPr/>
        <p:txBody>
          <a:bodyPr/>
          <a:lstStyle/>
          <a:p>
            <a:pPr algn="just"/>
            <a:r>
              <a:rPr lang="en-GB" altLang="en-US"/>
              <a:t>Westlaw search 83 cases … So just a selection 21 cases across 14 topics …</a:t>
            </a:r>
          </a:p>
          <a:p>
            <a:pPr algn="just"/>
            <a:r>
              <a:rPr lang="en-GB" altLang="en-US" sz="2100"/>
              <a:t>(i) </a:t>
            </a:r>
            <a:r>
              <a:rPr lang="en-GB" altLang="en-US" sz="2100" u="sng"/>
              <a:t>Heritage</a:t>
            </a:r>
            <a:r>
              <a:rPr lang="en-GB" altLang="en-US" sz="2100"/>
              <a:t>: </a:t>
            </a:r>
            <a:r>
              <a:rPr lang="en-GB" altLang="en-US" sz="2100" b="1" i="1"/>
              <a:t>Future Living v Spelthorne </a:t>
            </a:r>
            <a:r>
              <a:rPr lang="en-GB" altLang="en-US" sz="2100"/>
              <a:t>[2023] EWHC 688 (Admin); </a:t>
            </a:r>
            <a:r>
              <a:rPr lang="en-GB" altLang="en-US" sz="2100" b="1" i="1"/>
              <a:t>London Historic Parks v Minister of State for Housing </a:t>
            </a:r>
            <a:r>
              <a:rPr lang="en-GB" altLang="en-US" sz="2100"/>
              <a:t>[2022] JPL 1196</a:t>
            </a:r>
          </a:p>
          <a:p>
            <a:pPr algn="just"/>
            <a:r>
              <a:rPr lang="en-GB" altLang="en-US" sz="2100"/>
              <a:t>(ii) </a:t>
            </a:r>
            <a:r>
              <a:rPr lang="en-GB" altLang="en-US" sz="2100" u="sng"/>
              <a:t>Habitats</a:t>
            </a:r>
            <a:r>
              <a:rPr lang="en-GB" altLang="en-US" sz="2100"/>
              <a:t>: </a:t>
            </a:r>
            <a:r>
              <a:rPr lang="en-GB" altLang="en-US" sz="2100" b="1" i="1"/>
              <a:t>R (Friends of West Oxfordshire) v West Oxfordshire </a:t>
            </a:r>
            <a:r>
              <a:rPr lang="en-GB" altLang="en-US" sz="2100"/>
              <a:t>[2023] EWHC 901 </a:t>
            </a:r>
          </a:p>
          <a:p>
            <a:pPr algn="just"/>
            <a:r>
              <a:rPr lang="en-GB" altLang="en-US" sz="2100"/>
              <a:t>(iii) </a:t>
            </a:r>
            <a:r>
              <a:rPr lang="en-GB" altLang="en-US" sz="2100" u="sng"/>
              <a:t>PA 2008</a:t>
            </a:r>
            <a:r>
              <a:rPr lang="en-GB" altLang="en-US" sz="2100"/>
              <a:t>: </a:t>
            </a:r>
            <a:r>
              <a:rPr lang="en-GB" altLang="en-US" sz="2100" b="1" i="1"/>
              <a:t>R (Aquind) v SSBEIS </a:t>
            </a:r>
            <a:r>
              <a:rPr lang="en-GB" altLang="en-US" sz="2100"/>
              <a:t>[2023] EWHC 98 (Admin); </a:t>
            </a:r>
            <a:r>
              <a:rPr lang="en-GB" altLang="en-US" sz="2100" b="1" i="1"/>
              <a:t>R (Substation Action Save East Suffolk Ltd) v SSBEIS </a:t>
            </a:r>
            <a:r>
              <a:rPr lang="en-GB" altLang="en-US" sz="2100"/>
              <a:t>[2022] EWHC 3177 (Admin)</a:t>
            </a:r>
          </a:p>
          <a:p>
            <a:pPr algn="just"/>
            <a:r>
              <a:rPr lang="en-GB" altLang="en-US" sz="2100"/>
              <a:t>(iv) </a:t>
            </a:r>
            <a:r>
              <a:rPr lang="en-GB" altLang="en-US" sz="2100" u="sng"/>
              <a:t>Green Belt:</a:t>
            </a:r>
            <a:r>
              <a:rPr lang="en-GB" altLang="en-US" sz="2100"/>
              <a:t> </a:t>
            </a:r>
            <a:r>
              <a:rPr lang="en-GB" altLang="en-US" sz="2100" b="1" i="1"/>
              <a:t>R (Davies) v Oxford CC </a:t>
            </a:r>
            <a:r>
              <a:rPr lang="en-GB" altLang="en-US" sz="2100"/>
              <a:t>[2022] EWHC 2883 (Admin); </a:t>
            </a:r>
            <a:r>
              <a:rPr lang="en-GB" altLang="en-US" sz="2100" b="1" i="1"/>
              <a:t>Warwick DC v SSLUPH </a:t>
            </a:r>
            <a:r>
              <a:rPr lang="en-GB" altLang="en-US" sz="2100"/>
              <a:t>[2022] EWHC 2145 (Admin)</a:t>
            </a:r>
          </a:p>
          <a:p>
            <a:pPr algn="just"/>
            <a:r>
              <a:rPr lang="en-GB" altLang="en-US" sz="2100"/>
              <a:t>(v) </a:t>
            </a:r>
            <a:r>
              <a:rPr lang="en-GB" altLang="en-US" sz="2100" u="sng"/>
              <a:t>Changes of circumstance</a:t>
            </a:r>
            <a:r>
              <a:rPr lang="en-GB" altLang="en-US" sz="2100"/>
              <a:t>: </a:t>
            </a:r>
            <a:r>
              <a:rPr lang="en-GB" altLang="en-US" sz="2100" b="1" i="1"/>
              <a:t>R (Hayle TC) v Cornwall </a:t>
            </a:r>
            <a:r>
              <a:rPr lang="en-GB" altLang="en-US" sz="2100"/>
              <a:t>[2023] EWHC 389 (Admin); </a:t>
            </a:r>
            <a:r>
              <a:rPr lang="en-GB" altLang="en-US" sz="2100" b="1" i="1"/>
              <a:t>R (Hardcastle) v Bucks </a:t>
            </a:r>
            <a:r>
              <a:rPr lang="en-GB" altLang="en-US" sz="2100"/>
              <a:t>[2022] EWHC 2905 (Admin) </a:t>
            </a:r>
          </a:p>
          <a:p>
            <a:pPr algn="just"/>
            <a:r>
              <a:rPr lang="en-GB" altLang="en-US" sz="2100"/>
              <a:t>(vi) </a:t>
            </a:r>
            <a:r>
              <a:rPr lang="en-GB" altLang="en-US" sz="2100" u="sng"/>
              <a:t>NHS contributions</a:t>
            </a:r>
            <a:r>
              <a:rPr lang="en-GB" altLang="en-US" sz="2100"/>
              <a:t>: </a:t>
            </a:r>
            <a:r>
              <a:rPr lang="en-GB" altLang="en-US" sz="2100" b="1" i="1"/>
              <a:t>R (Leicester NHS Trust) v Harborough DC </a:t>
            </a:r>
            <a:r>
              <a:rPr lang="en-GB" altLang="en-US" sz="2100"/>
              <a:t>[2023] EWHC 263 (Admin)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0BADEAF-C0EB-7090-47A4-ED853A73C721}"/>
              </a:ext>
            </a:extLst>
          </p:cNvPr>
          <p:cNvSpPr>
            <a:spLocks noGrp="1" noChangeArrowheads="1"/>
          </p:cNvSpPr>
          <p:nvPr>
            <p:ph type="title"/>
          </p:nvPr>
        </p:nvSpPr>
        <p:spPr/>
        <p:txBody>
          <a:bodyPr/>
          <a:lstStyle/>
          <a:p>
            <a:r>
              <a:rPr lang="en-GB" altLang="en-US"/>
              <a:t>Introduction (2)</a:t>
            </a:r>
          </a:p>
        </p:txBody>
      </p:sp>
      <p:sp>
        <p:nvSpPr>
          <p:cNvPr id="35843" name="Content Placeholder 2">
            <a:extLst>
              <a:ext uri="{FF2B5EF4-FFF2-40B4-BE49-F238E27FC236}">
                <a16:creationId xmlns:a16="http://schemas.microsoft.com/office/drawing/2014/main" id="{22847387-1CB2-76E2-FBDD-06DFA0EB6D4A}"/>
              </a:ext>
            </a:extLst>
          </p:cNvPr>
          <p:cNvSpPr>
            <a:spLocks noGrp="1" noChangeArrowheads="1"/>
          </p:cNvSpPr>
          <p:nvPr>
            <p:ph idx="1"/>
          </p:nvPr>
        </p:nvSpPr>
        <p:spPr/>
        <p:txBody>
          <a:bodyPr/>
          <a:lstStyle/>
          <a:p>
            <a:pPr algn="just">
              <a:defRPr/>
            </a:pPr>
            <a:r>
              <a:rPr lang="en-GB" altLang="en-US" sz="2150" dirty="0"/>
              <a:t>(vii) </a:t>
            </a:r>
            <a:r>
              <a:rPr lang="en-GB" altLang="en-US" sz="2150" u="sng" dirty="0"/>
              <a:t>Climate change</a:t>
            </a:r>
            <a:r>
              <a:rPr lang="en-GB" altLang="en-US" sz="2150" dirty="0"/>
              <a:t>: </a:t>
            </a:r>
            <a:r>
              <a:rPr lang="en-GB" altLang="en-US" sz="2150" b="1" i="1" dirty="0"/>
              <a:t>Bristol Airport Action Network v SSLUHC </a:t>
            </a:r>
            <a:r>
              <a:rPr lang="en-GB" altLang="en-US" sz="2150" dirty="0"/>
              <a:t>[2023] 171 (Admin)</a:t>
            </a:r>
          </a:p>
          <a:p>
            <a:pPr algn="just">
              <a:defRPr/>
            </a:pPr>
            <a:r>
              <a:rPr lang="en-GB" altLang="en-US" sz="2150" dirty="0"/>
              <a:t>(vii) </a:t>
            </a:r>
            <a:r>
              <a:rPr lang="en-GB" altLang="en-US" sz="2150" u="sng" dirty="0"/>
              <a:t>Extent of PD rights</a:t>
            </a:r>
            <a:r>
              <a:rPr lang="en-GB" altLang="en-US" sz="2150" dirty="0"/>
              <a:t>: </a:t>
            </a:r>
            <a:r>
              <a:rPr lang="en-GB" altLang="en-US" sz="2150" b="1" i="1" dirty="0"/>
              <a:t>R (LW Zenith) v SSLUHC </a:t>
            </a:r>
            <a:r>
              <a:rPr lang="en-GB" altLang="en-US" sz="2150" dirty="0"/>
              <a:t>[2022[ EWHC 3317 (Admin)</a:t>
            </a:r>
          </a:p>
          <a:p>
            <a:pPr algn="just">
              <a:defRPr/>
            </a:pPr>
            <a:r>
              <a:rPr lang="en-GB" altLang="en-US" sz="2150" dirty="0"/>
              <a:t>(viii) </a:t>
            </a:r>
            <a:r>
              <a:rPr lang="en-GB" altLang="en-US" sz="2150" u="sng" dirty="0"/>
              <a:t>Plan challenges</a:t>
            </a:r>
            <a:r>
              <a:rPr lang="en-GB" altLang="en-US" sz="2150" dirty="0"/>
              <a:t>: </a:t>
            </a:r>
            <a:r>
              <a:rPr lang="en-GB" altLang="en-US" sz="2150" b="1" i="1" dirty="0"/>
              <a:t>Norton St Philip PC v Mendip DC </a:t>
            </a:r>
            <a:r>
              <a:rPr lang="en-GB" altLang="en-US" sz="2150" dirty="0"/>
              <a:t>[2022] EWHC 3432 (Admin)</a:t>
            </a:r>
          </a:p>
          <a:p>
            <a:pPr algn="just">
              <a:defRPr/>
            </a:pPr>
            <a:r>
              <a:rPr lang="en-GB" altLang="en-US" sz="2150" dirty="0"/>
              <a:t>(ix) </a:t>
            </a:r>
            <a:r>
              <a:rPr lang="en-GB" altLang="en-US" sz="2150" u="sng" dirty="0"/>
              <a:t>Equality Act duties</a:t>
            </a:r>
            <a:r>
              <a:rPr lang="en-GB" altLang="en-US" sz="2150" dirty="0"/>
              <a:t>: </a:t>
            </a:r>
            <a:r>
              <a:rPr lang="en-GB" altLang="en-US" sz="2150" b="1" i="1" dirty="0"/>
              <a:t>R (Addison) v Southwark LBC </a:t>
            </a:r>
            <a:r>
              <a:rPr lang="en-GB" altLang="en-US" sz="2150" dirty="0"/>
              <a:t>[2022] EWHC 3211 (Admin)</a:t>
            </a:r>
          </a:p>
          <a:p>
            <a:pPr algn="just">
              <a:defRPr/>
            </a:pPr>
            <a:r>
              <a:rPr lang="en-GB" altLang="en-US" sz="2150" dirty="0"/>
              <a:t>(x) </a:t>
            </a:r>
            <a:r>
              <a:rPr lang="en-GB" altLang="en-US" sz="2150" u="sng" dirty="0"/>
              <a:t>S. 73 applications</a:t>
            </a:r>
            <a:r>
              <a:rPr lang="en-GB" altLang="en-US" sz="2150" dirty="0"/>
              <a:t>:  </a:t>
            </a:r>
            <a:r>
              <a:rPr lang="en-GB" altLang="en-US" sz="2150" b="1" i="1" dirty="0"/>
              <a:t>Armstrong v SSLUHC </a:t>
            </a:r>
            <a:r>
              <a:rPr lang="en-GB" altLang="en-US" sz="2150" dirty="0"/>
              <a:t>[2023] EWHC 176 (Admin) and </a:t>
            </a:r>
            <a:r>
              <a:rPr lang="en-GB" altLang="en-US" sz="2150" b="1" i="1" dirty="0"/>
              <a:t>Atwill v New Forest National Park Authority</a:t>
            </a:r>
            <a:r>
              <a:rPr lang="en-GB" altLang="en-US" sz="2150" dirty="0"/>
              <a:t> [2023] EWHC 625 (Admin) </a:t>
            </a:r>
          </a:p>
          <a:p>
            <a:pPr algn="just">
              <a:defRPr/>
            </a:pPr>
            <a:r>
              <a:rPr lang="en-GB" altLang="en-US" sz="2150" dirty="0"/>
              <a:t>(xi) </a:t>
            </a:r>
            <a:r>
              <a:rPr lang="en-GB" altLang="en-US" sz="2150" u="sng" dirty="0"/>
              <a:t>Effect of s. 92 TCPA 1990</a:t>
            </a:r>
            <a:r>
              <a:rPr lang="en-GB" altLang="en-US" sz="2150" dirty="0"/>
              <a:t>: </a:t>
            </a:r>
            <a:r>
              <a:rPr lang="en-GB" altLang="en-US" sz="2150" b="1" i="1" dirty="0"/>
              <a:t> R (Arthur) v Barnet LBC </a:t>
            </a:r>
            <a:r>
              <a:rPr lang="en-GB" altLang="en-US" sz="2150" dirty="0"/>
              <a:t>[2022] EWHC 2933 (Admin)</a:t>
            </a:r>
          </a:p>
          <a:p>
            <a:pPr algn="just">
              <a:defRPr/>
            </a:pPr>
            <a:r>
              <a:rPr lang="en-GB" altLang="en-US" sz="2150" dirty="0"/>
              <a:t>(xii)  </a:t>
            </a:r>
            <a:r>
              <a:rPr lang="en-GB" altLang="en-US" sz="2150" u="sng" dirty="0"/>
              <a:t>Committee issues:</a:t>
            </a:r>
            <a:r>
              <a:rPr lang="en-GB" altLang="en-US" sz="2150" dirty="0"/>
              <a:t> </a:t>
            </a:r>
            <a:r>
              <a:rPr lang="en-GB" altLang="en-US" sz="2150" b="1" i="1" dirty="0"/>
              <a:t>R (CPRE) v South Somerset </a:t>
            </a:r>
            <a:r>
              <a:rPr lang="en-GB" altLang="en-US" sz="2150" dirty="0"/>
              <a:t>[2022] EWHC 2817 (Admin); </a:t>
            </a:r>
            <a:r>
              <a:rPr lang="en-GB" altLang="en-US" sz="2150" b="1" i="1" dirty="0"/>
              <a:t>R (Spitalfields) v Tower Hamlets </a:t>
            </a:r>
            <a:r>
              <a:rPr lang="en-GB" altLang="en-US" sz="2150" dirty="0"/>
              <a:t>[2022] EWHC 2262 (Admin)</a:t>
            </a:r>
          </a:p>
          <a:p>
            <a:pPr algn="just">
              <a:defRPr/>
            </a:pPr>
            <a:r>
              <a:rPr lang="en-GB" altLang="en-US" sz="2150" dirty="0"/>
              <a:t>(xiii) </a:t>
            </a:r>
            <a:r>
              <a:rPr lang="en-GB" altLang="en-US" sz="2150" u="sng" dirty="0"/>
              <a:t>National Parks</a:t>
            </a:r>
            <a:r>
              <a:rPr lang="en-GB" altLang="en-US" sz="2150" dirty="0"/>
              <a:t>: </a:t>
            </a:r>
            <a:r>
              <a:rPr lang="en-GB" altLang="en-US" sz="2150" b="1" i="1" dirty="0"/>
              <a:t>Worthing BC v SSLUHC [</a:t>
            </a:r>
            <a:r>
              <a:rPr lang="en-GB" altLang="en-US" sz="2150" dirty="0"/>
              <a:t>2022] EWHC 2044 (Admin)</a:t>
            </a:r>
          </a:p>
          <a:p>
            <a:pPr algn="just">
              <a:defRPr/>
            </a:pPr>
            <a:r>
              <a:rPr lang="en-GB" altLang="en-US" sz="2150" dirty="0"/>
              <a:t>(xiv) </a:t>
            </a:r>
            <a:r>
              <a:rPr lang="en-GB" altLang="en-US" sz="2150" u="sng" dirty="0"/>
              <a:t>EIA</a:t>
            </a:r>
            <a:r>
              <a:rPr lang="en-GB" altLang="en-US" sz="2150" dirty="0"/>
              <a:t>: </a:t>
            </a:r>
            <a:r>
              <a:rPr lang="en-GB" altLang="en-US" sz="2150" b="1" i="1" dirty="0"/>
              <a:t>R (Goesa Ltd) v Eastleigh BC </a:t>
            </a:r>
            <a:r>
              <a:rPr lang="en-GB" altLang="en-US" sz="2150" dirty="0"/>
              <a:t>[2022] PTSR 1473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14ABF8B-DCD2-D1D9-AFF0-59041B874A5A}"/>
              </a:ext>
            </a:extLst>
          </p:cNvPr>
          <p:cNvSpPr>
            <a:spLocks noGrp="1" noChangeArrowheads="1"/>
          </p:cNvSpPr>
          <p:nvPr>
            <p:ph type="title"/>
          </p:nvPr>
        </p:nvSpPr>
        <p:spPr/>
        <p:txBody>
          <a:bodyPr/>
          <a:lstStyle/>
          <a:p>
            <a:r>
              <a:rPr lang="en-GB" altLang="en-US"/>
              <a:t>(i) Heritage (1): </a:t>
            </a:r>
            <a:r>
              <a:rPr lang="en-GB" altLang="en-US" i="1"/>
              <a:t>Future Living </a:t>
            </a:r>
            <a:endParaRPr lang="en-GB" altLang="en-US"/>
          </a:p>
        </p:txBody>
      </p:sp>
      <p:sp>
        <p:nvSpPr>
          <p:cNvPr id="37891" name="Content Placeholder 2">
            <a:extLst>
              <a:ext uri="{FF2B5EF4-FFF2-40B4-BE49-F238E27FC236}">
                <a16:creationId xmlns:a16="http://schemas.microsoft.com/office/drawing/2014/main" id="{9C402F80-A41E-D238-9950-2225A6CD341C}"/>
              </a:ext>
            </a:extLst>
          </p:cNvPr>
          <p:cNvSpPr>
            <a:spLocks noGrp="1" noChangeArrowheads="1"/>
          </p:cNvSpPr>
          <p:nvPr>
            <p:ph idx="1"/>
          </p:nvPr>
        </p:nvSpPr>
        <p:spPr/>
        <p:txBody>
          <a:bodyPr/>
          <a:lstStyle/>
          <a:p>
            <a:pPr algn="just">
              <a:defRPr/>
            </a:pPr>
            <a:r>
              <a:rPr lang="en-GB" altLang="en-US" dirty="0"/>
              <a:t>LPA decision to extend CA to include a former department store owner was seeking PP to demolish and replace with residential accommodation.</a:t>
            </a:r>
          </a:p>
          <a:p>
            <a:pPr marL="0" indent="0" algn="just">
              <a:buFontTx/>
              <a:buNone/>
              <a:defRPr/>
            </a:pPr>
            <a:endParaRPr lang="en-GB" altLang="en-US" dirty="0"/>
          </a:p>
          <a:p>
            <a:pPr algn="just">
              <a:defRPr/>
            </a:pPr>
            <a:r>
              <a:rPr lang="en-GB" altLang="en-US" dirty="0"/>
              <a:t>3 grounds of challenge:</a:t>
            </a:r>
          </a:p>
          <a:p>
            <a:pPr lvl="1" algn="just">
              <a:defRPr/>
            </a:pPr>
            <a:r>
              <a:rPr lang="en-GB" altLang="en-US" dirty="0"/>
              <a:t>(i) extended for improper purpose – e.g. resisting development;</a:t>
            </a:r>
          </a:p>
          <a:p>
            <a:pPr lvl="1" algn="just">
              <a:defRPr/>
            </a:pPr>
            <a:r>
              <a:rPr lang="en-GB" altLang="en-US" dirty="0"/>
              <a:t>(ii) failed to consider owner’s representations against extension of CA;</a:t>
            </a:r>
          </a:p>
          <a:p>
            <a:pPr lvl="1" algn="just">
              <a:defRPr/>
            </a:pPr>
            <a:r>
              <a:rPr lang="en-GB" altLang="en-US" dirty="0"/>
              <a:t>(iii) officer report on extension seriously misleading.</a:t>
            </a:r>
          </a:p>
          <a:p>
            <a:pPr marL="457200" lvl="1" indent="0" algn="just">
              <a:buFontTx/>
              <a:buNone/>
              <a:defRPr/>
            </a:pPr>
            <a:endParaRPr lang="en-GB" altLang="en-US" dirty="0"/>
          </a:p>
          <a:p>
            <a:pPr marL="914400" lvl="1" indent="-514350" algn="just">
              <a:buFontTx/>
              <a:buAutoNum type="romanLcParenBoth"/>
              <a:defRPr/>
            </a:pPr>
            <a:r>
              <a:rPr lang="en-GB" altLang="en-US" dirty="0"/>
              <a:t>Rejected – this was </a:t>
            </a:r>
            <a:r>
              <a:rPr lang="en-GB" altLang="en-US" i="1" dirty="0"/>
              <a:t>an </a:t>
            </a:r>
            <a:r>
              <a:rPr lang="en-GB" altLang="en-US" dirty="0"/>
              <a:t>impetus but not </a:t>
            </a:r>
            <a:r>
              <a:rPr lang="en-GB" altLang="en-US" i="1" dirty="0"/>
              <a:t>the </a:t>
            </a:r>
            <a:r>
              <a:rPr lang="en-GB" altLang="en-US" dirty="0"/>
              <a:t>impetus for the extension;</a:t>
            </a:r>
          </a:p>
          <a:p>
            <a:pPr marL="914400" lvl="1" indent="-514350" algn="just">
              <a:buFontTx/>
              <a:buAutoNum type="romanLcParenBoth"/>
              <a:defRPr/>
            </a:pPr>
            <a:r>
              <a:rPr lang="en-GB" altLang="en-US" dirty="0"/>
              <a:t>and (iii) upheld. On (iii) did not inform members HE rejected for statutory listing or that in 2004 and 2016 rejected for local listing.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5BA2447-8F75-E5F6-1B99-73691883BFE8}"/>
              </a:ext>
            </a:extLst>
          </p:cNvPr>
          <p:cNvSpPr>
            <a:spLocks noGrp="1" noChangeArrowheads="1"/>
          </p:cNvSpPr>
          <p:nvPr>
            <p:ph type="title"/>
          </p:nvPr>
        </p:nvSpPr>
        <p:spPr/>
        <p:txBody>
          <a:bodyPr/>
          <a:lstStyle/>
          <a:p>
            <a:r>
              <a:rPr lang="en-GB" altLang="en-US"/>
              <a:t>(i) Heritage (2): </a:t>
            </a:r>
            <a:r>
              <a:rPr lang="en-GB" altLang="en-US" i="1"/>
              <a:t>London Historic Parks</a:t>
            </a:r>
            <a:endParaRPr lang="en-GB" altLang="en-US"/>
          </a:p>
        </p:txBody>
      </p:sp>
      <p:sp>
        <p:nvSpPr>
          <p:cNvPr id="37891" name="Content Placeholder 2">
            <a:extLst>
              <a:ext uri="{FF2B5EF4-FFF2-40B4-BE49-F238E27FC236}">
                <a16:creationId xmlns:a16="http://schemas.microsoft.com/office/drawing/2014/main" id="{2803D033-533D-1568-FB4A-623F4D0E0A09}"/>
              </a:ext>
            </a:extLst>
          </p:cNvPr>
          <p:cNvSpPr>
            <a:spLocks noGrp="1" noChangeArrowheads="1"/>
          </p:cNvSpPr>
          <p:nvPr>
            <p:ph idx="1"/>
          </p:nvPr>
        </p:nvSpPr>
        <p:spPr/>
        <p:txBody>
          <a:bodyPr/>
          <a:lstStyle/>
          <a:p>
            <a:pPr algn="just"/>
            <a:r>
              <a:rPr lang="en-GB" altLang="en-US" sz="2200"/>
              <a:t>The Holocaust Memorial case. </a:t>
            </a:r>
          </a:p>
          <a:p>
            <a:pPr lvl="1" algn="just"/>
            <a:r>
              <a:rPr lang="en-GB" altLang="en-US" sz="2200"/>
              <a:t>(i) S. 288 claim succeeded on basis that the London County Council (Improvements) Act 1900 imposed a statutory prohibition on locating the memorial in Victoria Tower Gardens (“VTG”) and that this justified quashing of the PP because of inspector's emphasis of the importance of need to deliver the scheme within the lifetime of the Holocaust survivors. The Inspector had considered the issue of alternative sites, and their deliverability, without assessing the deliverability in the VTG in the context of the issues presented;</a:t>
            </a:r>
          </a:p>
          <a:p>
            <a:pPr lvl="1" algn="just"/>
            <a:r>
              <a:rPr lang="en-GB" altLang="en-US" sz="2200"/>
              <a:t>(ii) Wider importance from ground that failed. The judgment in </a:t>
            </a:r>
            <a:r>
              <a:rPr lang="en-GB" altLang="en-US" sz="2200" b="1" i="1"/>
              <a:t>Bedford BC v SSCLG </a:t>
            </a:r>
            <a:r>
              <a:rPr lang="en-GB" altLang="en-US" sz="2200"/>
              <a:t>[2013] EWHC 2847 (Admin) had not imported into the NPPF test of “</a:t>
            </a:r>
            <a:r>
              <a:rPr lang="en-GB" altLang="en-US" sz="2200" i="1"/>
              <a:t>substantial harm</a:t>
            </a:r>
            <a:r>
              <a:rPr lang="en-GB" altLang="en-US" sz="2200"/>
              <a:t>” a test of whether the result of the proposal would be that </a:t>
            </a:r>
            <a:r>
              <a:rPr lang="en-GB" altLang="en-US" sz="2200" i="1"/>
              <a:t>“very much if not all of the significance is drained away or that the asset’s significance is vitiated altogether or very much reduced”.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BAC35F01-139A-2CEA-07A9-CA811457F52C}"/>
              </a:ext>
            </a:extLst>
          </p:cNvPr>
          <p:cNvSpPr>
            <a:spLocks noGrp="1" noChangeArrowheads="1"/>
          </p:cNvSpPr>
          <p:nvPr>
            <p:ph type="ctrTitle"/>
          </p:nvPr>
        </p:nvSpPr>
        <p:spPr>
          <a:xfrm>
            <a:off x="912813" y="2214563"/>
            <a:ext cx="10363200" cy="1470025"/>
          </a:xfrm>
        </p:spPr>
        <p:txBody>
          <a:bodyPr/>
          <a:lstStyle/>
          <a:p>
            <a:r>
              <a:rPr lang="en-GB" altLang="en-US"/>
              <a:t>PART 1 – THE SUPREME COURT DECISIONS</a:t>
            </a:r>
          </a:p>
        </p:txBody>
      </p:sp>
      <p:sp>
        <p:nvSpPr>
          <p:cNvPr id="10243" name="Subtitle 5">
            <a:extLst>
              <a:ext uri="{FF2B5EF4-FFF2-40B4-BE49-F238E27FC236}">
                <a16:creationId xmlns:a16="http://schemas.microsoft.com/office/drawing/2014/main" id="{DF29E02E-28C4-1339-D5B5-B9C64D4488E5}"/>
              </a:ext>
            </a:extLst>
          </p:cNvPr>
          <p:cNvSpPr>
            <a:spLocks noGrp="1" noChangeArrowheads="1"/>
          </p:cNvSpPr>
          <p:nvPr>
            <p:ph type="subTitle" idx="1"/>
          </p:nvPr>
        </p:nvSpPr>
        <p:spPr>
          <a:xfrm>
            <a:off x="1619250" y="4500563"/>
            <a:ext cx="8534400" cy="1752600"/>
          </a:xfrm>
        </p:spPr>
        <p:txBody>
          <a:bodyPr/>
          <a:lstStyle/>
          <a:p>
            <a:endParaRPr lang="en-GB"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BA5CA33-E0D7-6AB9-FE05-8DCAF7EA9595}"/>
              </a:ext>
            </a:extLst>
          </p:cNvPr>
          <p:cNvSpPr>
            <a:spLocks noGrp="1" noChangeArrowheads="1"/>
          </p:cNvSpPr>
          <p:nvPr>
            <p:ph type="title"/>
          </p:nvPr>
        </p:nvSpPr>
        <p:spPr/>
        <p:txBody>
          <a:bodyPr/>
          <a:lstStyle/>
          <a:p>
            <a:r>
              <a:rPr lang="en-GB" altLang="en-US"/>
              <a:t>(ii) Habitats: </a:t>
            </a:r>
            <a:r>
              <a:rPr lang="en-GB" altLang="en-US" i="1"/>
              <a:t> West Oxfordshire</a:t>
            </a:r>
            <a:endParaRPr lang="en-GB" altLang="en-US"/>
          </a:p>
        </p:txBody>
      </p:sp>
      <p:sp>
        <p:nvSpPr>
          <p:cNvPr id="38915" name="Content Placeholder 2">
            <a:extLst>
              <a:ext uri="{FF2B5EF4-FFF2-40B4-BE49-F238E27FC236}">
                <a16:creationId xmlns:a16="http://schemas.microsoft.com/office/drawing/2014/main" id="{B02E720D-A9D7-8BA5-9975-CAF1F5686950}"/>
              </a:ext>
            </a:extLst>
          </p:cNvPr>
          <p:cNvSpPr>
            <a:spLocks noGrp="1" noChangeArrowheads="1"/>
          </p:cNvSpPr>
          <p:nvPr>
            <p:ph idx="1"/>
          </p:nvPr>
        </p:nvSpPr>
        <p:spPr/>
        <p:txBody>
          <a:bodyPr/>
          <a:lstStyle/>
          <a:p>
            <a:pPr algn="just"/>
            <a:r>
              <a:rPr lang="en-GB" altLang="en-US" sz="2000"/>
              <a:t>PP had been granted for 25 dwellings </a:t>
            </a:r>
          </a:p>
          <a:p>
            <a:pPr algn="just"/>
            <a:r>
              <a:rPr lang="en-GB" altLang="en-US" sz="2000"/>
              <a:t>To the west of that land is an ancient woodland (“AW”). Ecological assessments and biodiversity management plans accompanying application proposed a 5m buffer zone between the development and the AW to protect it. The permission was subject to a condition requiring the approval of plans and schemes to protect these habitats and the trees and understorey.</a:t>
            </a:r>
          </a:p>
          <a:p>
            <a:pPr algn="just"/>
            <a:r>
              <a:rPr lang="en-GB" altLang="en-US" sz="2000"/>
              <a:t>The developer then sought discharge of the condition based on plans that showed that the 5m buffer could not be achieved at three points along the boundary. </a:t>
            </a:r>
          </a:p>
          <a:p>
            <a:pPr algn="just"/>
            <a:r>
              <a:rPr lang="en-GB" altLang="en-US" sz="2000"/>
              <a:t>C challenged discharge because it approved plans without the full 5m buffer zone in places, notwithstanding that being originally required by condition. </a:t>
            </a:r>
          </a:p>
          <a:p>
            <a:pPr algn="just"/>
            <a:r>
              <a:rPr lang="en-GB" altLang="en-US" sz="2000"/>
              <a:t>The essence of the LPA's case in resisting the challenge is that the loss of the buffer zone at these points is very small and that it was a matter of planning judgment of its officers to discharge the conditions on this basis.</a:t>
            </a:r>
          </a:p>
          <a:p>
            <a:pPr algn="just"/>
            <a:r>
              <a:rPr lang="en-GB" altLang="en-US" sz="2000"/>
              <a:t>Claim allowed. Breached conditions – end of story!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5FE54D7-F937-6D62-2A7B-7B2FE91B6DBA}"/>
              </a:ext>
            </a:extLst>
          </p:cNvPr>
          <p:cNvSpPr>
            <a:spLocks noGrp="1" noChangeArrowheads="1"/>
          </p:cNvSpPr>
          <p:nvPr>
            <p:ph type="title"/>
          </p:nvPr>
        </p:nvSpPr>
        <p:spPr/>
        <p:txBody>
          <a:bodyPr/>
          <a:lstStyle/>
          <a:p>
            <a:r>
              <a:rPr lang="en-GB" altLang="en-US"/>
              <a:t>(iii) PA 2008: </a:t>
            </a:r>
            <a:r>
              <a:rPr lang="en-GB" altLang="en-US" i="1"/>
              <a:t>Aquind </a:t>
            </a:r>
            <a:r>
              <a:rPr lang="en-GB" altLang="en-US"/>
              <a:t>and </a:t>
            </a:r>
            <a:r>
              <a:rPr lang="en-GB" altLang="en-US" i="1"/>
              <a:t>SASES</a:t>
            </a:r>
            <a:endParaRPr lang="en-GB" altLang="en-US"/>
          </a:p>
        </p:txBody>
      </p:sp>
      <p:sp>
        <p:nvSpPr>
          <p:cNvPr id="39939" name="Content Placeholder 2">
            <a:extLst>
              <a:ext uri="{FF2B5EF4-FFF2-40B4-BE49-F238E27FC236}">
                <a16:creationId xmlns:a16="http://schemas.microsoft.com/office/drawing/2014/main" id="{27BBB3D2-FE0E-7194-DBB4-6A6A2D6ECFFA}"/>
              </a:ext>
            </a:extLst>
          </p:cNvPr>
          <p:cNvSpPr>
            <a:spLocks noGrp="1" noChangeArrowheads="1"/>
          </p:cNvSpPr>
          <p:nvPr>
            <p:ph idx="1"/>
          </p:nvPr>
        </p:nvSpPr>
        <p:spPr/>
        <p:txBody>
          <a:bodyPr/>
          <a:lstStyle/>
          <a:p>
            <a:pPr algn="just"/>
            <a:r>
              <a:rPr lang="en-GB" altLang="en-US" sz="2200"/>
              <a:t>Growing trend of challenges to DCO decisions:</a:t>
            </a:r>
          </a:p>
          <a:p>
            <a:pPr algn="just"/>
            <a:r>
              <a:rPr lang="en-GB" altLang="en-US" sz="2100"/>
              <a:t>(1) </a:t>
            </a:r>
            <a:r>
              <a:rPr lang="en-GB" altLang="en-US" sz="2100" b="1" i="1"/>
              <a:t>Aquind</a:t>
            </a:r>
            <a:r>
              <a:rPr lang="en-GB" altLang="en-US" sz="2100"/>
              <a:t>: Decision of S/S to refuse DCO for a large-scale energy infrastructure project on the basis that the company promoting the project had failed to properly consider using an alternative electricity substation had been irrational. S/S should have sought further information on the feasibility of the alternative substation before making a decision in accordance with his duty to inform himself </a:t>
            </a:r>
            <a:r>
              <a:rPr lang="en-GB" altLang="en-US" sz="2100" b="1" i="1"/>
              <a:t>(Tameside </a:t>
            </a:r>
            <a:r>
              <a:rPr lang="en-GB" altLang="en-US" sz="2100"/>
              <a:t>duty)</a:t>
            </a:r>
            <a:r>
              <a:rPr lang="en-GB" altLang="en-US" sz="2100" b="1" i="1"/>
              <a:t>.</a:t>
            </a:r>
          </a:p>
          <a:p>
            <a:pPr algn="just"/>
            <a:r>
              <a:rPr lang="en-GB" altLang="en-US" sz="2100"/>
              <a:t>(2) </a:t>
            </a:r>
            <a:r>
              <a:rPr lang="en-GB" altLang="en-US" sz="2100" b="1" i="1"/>
              <a:t>Substation Action Save East Suffolk: </a:t>
            </a:r>
            <a:r>
              <a:rPr lang="en-GB" altLang="en-US" sz="2100"/>
              <a:t>S/S had not erred in his decisions to grant DCOs for construction of two offshore windfarms and associated onshore and offshore development. S/S had properly considered the application of the sequential test in relation to flood risk assessment; he had not been required to apply "</a:t>
            </a:r>
            <a:r>
              <a:rPr lang="en-GB" altLang="en-US" sz="2100" i="1"/>
              <a:t>considerable importance and weight"</a:t>
            </a:r>
            <a:r>
              <a:rPr lang="en-GB" altLang="en-US" sz="2100"/>
              <a:t> to consideration of heritage harm; he had been entitled to agree with the examining authorities in relation to noise mitigation; and he had been entitled to find that the generating capacity should be flexible, and the circumstances were not </a:t>
            </a:r>
            <a:r>
              <a:rPr lang="en-GB" altLang="en-US" sz="2100" i="1"/>
              <a:t>"wholly exceptional</a:t>
            </a:r>
            <a:r>
              <a:rPr lang="en-GB" altLang="en-US" sz="2100"/>
              <a:t>" such that the existence of alternative sites inevitably became a mandatory consideration</a:t>
            </a:r>
          </a:p>
          <a:p>
            <a:endParaRPr lang="en-GB" altLang="en-US" b="1" i="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A1D4458-5FF7-42A1-EAF9-85DE621E06A7}"/>
              </a:ext>
            </a:extLst>
          </p:cNvPr>
          <p:cNvSpPr>
            <a:spLocks noGrp="1" noChangeArrowheads="1"/>
          </p:cNvSpPr>
          <p:nvPr>
            <p:ph type="title"/>
          </p:nvPr>
        </p:nvSpPr>
        <p:spPr/>
        <p:txBody>
          <a:bodyPr/>
          <a:lstStyle/>
          <a:p>
            <a:r>
              <a:rPr lang="en-GB" altLang="en-US"/>
              <a:t>(iv) Green Belt</a:t>
            </a:r>
          </a:p>
        </p:txBody>
      </p:sp>
      <p:sp>
        <p:nvSpPr>
          <p:cNvPr id="40963" name="Content Placeholder 2">
            <a:extLst>
              <a:ext uri="{FF2B5EF4-FFF2-40B4-BE49-F238E27FC236}">
                <a16:creationId xmlns:a16="http://schemas.microsoft.com/office/drawing/2014/main" id="{B40C774C-3498-95A5-9257-9F311FA5FC34}"/>
              </a:ext>
            </a:extLst>
          </p:cNvPr>
          <p:cNvSpPr>
            <a:spLocks noGrp="1" noChangeArrowheads="1"/>
          </p:cNvSpPr>
          <p:nvPr>
            <p:ph idx="1"/>
          </p:nvPr>
        </p:nvSpPr>
        <p:spPr/>
        <p:txBody>
          <a:bodyPr/>
          <a:lstStyle/>
          <a:p>
            <a:pPr algn="just"/>
            <a:r>
              <a:rPr lang="en-GB" altLang="en-US" sz="2300"/>
              <a:t>(1) </a:t>
            </a:r>
            <a:r>
              <a:rPr lang="en-GB" altLang="en-US" sz="2300" b="1" i="1"/>
              <a:t>Warwick: </a:t>
            </a:r>
            <a:r>
              <a:rPr lang="en-GB" altLang="en-US" sz="2300"/>
              <a:t>In order to fall within the exception to construction within the green belt identified in the National Planning Policy Framework para.149(c), a structure said to be an extension did not have to be physically attached to the building of which it was purportedly an extension. Surprising decision?</a:t>
            </a:r>
          </a:p>
          <a:p>
            <a:pPr algn="just"/>
            <a:r>
              <a:rPr lang="en-GB" altLang="en-US" sz="2300"/>
              <a:t>(2) </a:t>
            </a:r>
            <a:r>
              <a:rPr lang="en-GB" altLang="en-US" sz="2300" b="1" i="1"/>
              <a:t>Davies: </a:t>
            </a:r>
            <a:r>
              <a:rPr lang="en-GB" altLang="en-US" sz="2300"/>
              <a:t>The HC refused a renewed application for permission to seek judicial review of a LPA's decision to grant PP for new housing development in the Green Belt:</a:t>
            </a:r>
          </a:p>
          <a:p>
            <a:pPr lvl="1" algn="just"/>
            <a:r>
              <a:rPr lang="en-GB" altLang="en-US" sz="2300"/>
              <a:t>(a) The planning committee had not been materially misled by the officer's report, and its decision to grant PP could not be said to be unlawful by reason of a pumping station on the development not being identified as a building. </a:t>
            </a:r>
          </a:p>
          <a:p>
            <a:pPr lvl="1" algn="just"/>
            <a:r>
              <a:rPr lang="en-GB" altLang="en-US" sz="2300"/>
              <a:t>(b) Furthermore, it could not be said that the LPA had erred in failing to consider the impact of the pumping station, attenuation pond and access paths on the green belt and the concept of "</a:t>
            </a:r>
            <a:r>
              <a:rPr lang="en-GB" altLang="en-US" sz="2300" i="1"/>
              <a:t>openness</a:t>
            </a:r>
            <a:r>
              <a:rPr lang="en-GB" altLang="en-US" sz="2300"/>
              <a:t>".</a:t>
            </a:r>
          </a:p>
          <a:p>
            <a:pPr algn="just"/>
            <a:endParaRPr lang="en-GB"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A002D8D-7C1F-C6AA-1475-99DF932084EF}"/>
              </a:ext>
            </a:extLst>
          </p:cNvPr>
          <p:cNvSpPr>
            <a:spLocks noGrp="1" noChangeArrowheads="1"/>
          </p:cNvSpPr>
          <p:nvPr>
            <p:ph type="title"/>
          </p:nvPr>
        </p:nvSpPr>
        <p:spPr/>
        <p:txBody>
          <a:bodyPr/>
          <a:lstStyle/>
          <a:p>
            <a:r>
              <a:rPr lang="en-GB" altLang="en-US"/>
              <a:t>(v) Changes in circumstances: </a:t>
            </a:r>
            <a:r>
              <a:rPr lang="en-GB" altLang="en-US" i="1"/>
              <a:t>Hayle </a:t>
            </a:r>
            <a:r>
              <a:rPr lang="en-GB" altLang="en-US"/>
              <a:t>and </a:t>
            </a:r>
            <a:r>
              <a:rPr lang="en-GB" altLang="en-US" i="1"/>
              <a:t>Hardcastle</a:t>
            </a:r>
            <a:r>
              <a:rPr lang="en-GB" altLang="en-US"/>
              <a:t> </a:t>
            </a:r>
          </a:p>
        </p:txBody>
      </p:sp>
      <p:sp>
        <p:nvSpPr>
          <p:cNvPr id="44035" name="Content Placeholder 2">
            <a:extLst>
              <a:ext uri="{FF2B5EF4-FFF2-40B4-BE49-F238E27FC236}">
                <a16:creationId xmlns:a16="http://schemas.microsoft.com/office/drawing/2014/main" id="{DFC69BD6-3F50-2471-320C-DADCA51D23ED}"/>
              </a:ext>
            </a:extLst>
          </p:cNvPr>
          <p:cNvSpPr>
            <a:spLocks noGrp="1" noChangeArrowheads="1"/>
          </p:cNvSpPr>
          <p:nvPr>
            <p:ph idx="1"/>
          </p:nvPr>
        </p:nvSpPr>
        <p:spPr/>
        <p:txBody>
          <a:bodyPr/>
          <a:lstStyle/>
          <a:p>
            <a:pPr algn="just">
              <a:defRPr/>
            </a:pPr>
            <a:r>
              <a:rPr lang="en-GB" altLang="en-US" sz="2150" dirty="0"/>
              <a:t>Fits with conference theme of “</a:t>
            </a:r>
            <a:r>
              <a:rPr lang="en-GB" altLang="en-US" sz="2150" i="1" dirty="0"/>
              <a:t>Planning in an ever-changing world</a:t>
            </a:r>
            <a:r>
              <a:rPr lang="en-GB" altLang="en-US" sz="2150" dirty="0"/>
              <a:t>”:</a:t>
            </a:r>
          </a:p>
          <a:p>
            <a:pPr algn="just">
              <a:defRPr/>
            </a:pPr>
            <a:r>
              <a:rPr lang="en-GB" altLang="en-US" sz="2150" dirty="0"/>
              <a:t>(i) </a:t>
            </a:r>
            <a:r>
              <a:rPr lang="en-GB" altLang="en-US" sz="2150" b="1" i="1" dirty="0"/>
              <a:t>Hardcastle: </a:t>
            </a:r>
            <a:r>
              <a:rPr lang="en-GB" altLang="en-US" sz="2150" dirty="0"/>
              <a:t>A planning officer had been correct that no material considerations had arisen between a planning committee's resolution to grant PP for 170 dwellings and the grant of permission by an officer under delegated powers three years later. The requirement to have regard to material considerations in s.70(2) of the TCPA 1990 was not a requirement that with every new material consideration arising after the grant of PP, but before a decision notice, there had to be a specific referral back to the committee. </a:t>
            </a:r>
          </a:p>
          <a:p>
            <a:pPr algn="just">
              <a:defRPr/>
            </a:pPr>
            <a:r>
              <a:rPr lang="en-GB" altLang="en-US" sz="2150" dirty="0"/>
              <a:t>(ii) </a:t>
            </a:r>
            <a:r>
              <a:rPr lang="en-GB" altLang="en-US" sz="2150" b="1" i="1" dirty="0"/>
              <a:t>Hayle: </a:t>
            </a:r>
            <a:r>
              <a:rPr lang="en-GB" altLang="en-US" sz="2150" dirty="0"/>
              <a:t>applying </a:t>
            </a:r>
            <a:r>
              <a:rPr lang="en-GB" altLang="en-US" sz="2150" b="1" i="1" dirty="0"/>
              <a:t>Hardcastle </a:t>
            </a:r>
            <a:r>
              <a:rPr lang="en-GB" altLang="en-US" sz="2150" dirty="0"/>
              <a:t>a planning committee had not been required to reconsider its decision to resolve grant PP for a residential development after the LPA took a separate decision to withdraw from a scheme to upgrade a nearby roundabout. The planning officer's report for the residential development clearly established that it would have no significant effect on the road network as it existed even without the upgraded roundabout scheme.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F57D72D-7C78-4255-2E55-6D675D5C840E}"/>
              </a:ext>
            </a:extLst>
          </p:cNvPr>
          <p:cNvSpPr>
            <a:spLocks noGrp="1" noChangeArrowheads="1"/>
          </p:cNvSpPr>
          <p:nvPr>
            <p:ph type="title"/>
          </p:nvPr>
        </p:nvSpPr>
        <p:spPr/>
        <p:txBody>
          <a:bodyPr/>
          <a:lstStyle/>
          <a:p>
            <a:r>
              <a:rPr lang="en-GB" altLang="en-US"/>
              <a:t>(vi) NHS contributions: </a:t>
            </a:r>
            <a:r>
              <a:rPr lang="en-GB" altLang="en-US" i="1"/>
              <a:t>Leicester NHS Trust</a:t>
            </a:r>
            <a:r>
              <a:rPr lang="en-GB" altLang="en-US"/>
              <a:t> </a:t>
            </a:r>
          </a:p>
        </p:txBody>
      </p:sp>
      <p:sp>
        <p:nvSpPr>
          <p:cNvPr id="43011" name="Content Placeholder 2">
            <a:extLst>
              <a:ext uri="{FF2B5EF4-FFF2-40B4-BE49-F238E27FC236}">
                <a16:creationId xmlns:a16="http://schemas.microsoft.com/office/drawing/2014/main" id="{43B34E38-F07A-BF85-4710-C0BC1471425A}"/>
              </a:ext>
            </a:extLst>
          </p:cNvPr>
          <p:cNvSpPr>
            <a:spLocks noGrp="1" noChangeArrowheads="1"/>
          </p:cNvSpPr>
          <p:nvPr>
            <p:ph idx="1"/>
          </p:nvPr>
        </p:nvSpPr>
        <p:spPr/>
        <p:txBody>
          <a:bodyPr/>
          <a:lstStyle/>
          <a:p>
            <a:pPr algn="just">
              <a:defRPr/>
            </a:pPr>
            <a:r>
              <a:rPr lang="en-GB" altLang="en-US" sz="2000" dirty="0"/>
              <a:t>A big case from the last 12 months…</a:t>
            </a:r>
          </a:p>
          <a:p>
            <a:pPr algn="just">
              <a:defRPr/>
            </a:pPr>
            <a:r>
              <a:rPr lang="en-GB" altLang="en-US" sz="2000" dirty="0"/>
              <a:t>A magisterial (181 paras) judgment from Holgate J on contributions via s. 106 to the NHS.</a:t>
            </a:r>
          </a:p>
          <a:p>
            <a:pPr algn="just">
              <a:defRPr/>
            </a:pPr>
            <a:r>
              <a:rPr lang="en-GB" altLang="en-US" sz="2000" dirty="0"/>
              <a:t>The purpose of the contribution sought was to provide </a:t>
            </a:r>
            <a:r>
              <a:rPr lang="en-GB" altLang="en-US" sz="2000" i="1" dirty="0"/>
              <a:t>“funding for additional staff, drugs, materials and equipment</a:t>
            </a:r>
            <a:r>
              <a:rPr lang="en-GB" altLang="en-US" sz="2000" dirty="0"/>
              <a:t>” during the relevant part of the first financial year in which a “</a:t>
            </a:r>
            <a:r>
              <a:rPr lang="en-GB" altLang="en-US" sz="2000" i="1" dirty="0"/>
              <a:t>new resident</a:t>
            </a:r>
            <a:r>
              <a:rPr lang="en-GB" altLang="en-US" sz="2000" dirty="0"/>
              <a:t>” begins to occupy a dwelling.</a:t>
            </a:r>
          </a:p>
          <a:p>
            <a:pPr algn="just">
              <a:defRPr/>
            </a:pPr>
            <a:r>
              <a:rPr lang="en-GB" altLang="en-US" sz="2000" dirty="0"/>
              <a:t>Paras. 22 to 29 of the judgment set out the legal principles in relation to material considerations and s.106 agreements.</a:t>
            </a:r>
          </a:p>
          <a:p>
            <a:pPr algn="just">
              <a:defRPr/>
            </a:pPr>
            <a:r>
              <a:rPr lang="en-GB" altLang="en-US" sz="2000" dirty="0"/>
              <a:t>Holds:</a:t>
            </a:r>
          </a:p>
          <a:p>
            <a:pPr algn="just">
              <a:defRPr/>
            </a:pPr>
            <a:r>
              <a:rPr lang="en-GB" altLang="en-US" sz="2000" dirty="0"/>
              <a:t>(1) A LPA had been entitled to grant outline PP for a major housing development </a:t>
            </a:r>
            <a:r>
              <a:rPr lang="en-GB" altLang="en-US" sz="2000" i="1" dirty="0"/>
              <a:t>without</a:t>
            </a:r>
            <a:r>
              <a:rPr lang="en-GB" altLang="en-US" sz="2000" dirty="0"/>
              <a:t> requiring the developers to make a contribution to the local NHS trust under the TCPA1990 s.106. </a:t>
            </a:r>
          </a:p>
          <a:p>
            <a:pPr algn="just">
              <a:defRPr/>
            </a:pPr>
            <a:r>
              <a:rPr lang="en-GB" altLang="en-US" sz="2000" dirty="0"/>
              <a:t>(2) An applicant for PP for a new development could not lawfully be required to contribute to the funding of treatment within the NHS. </a:t>
            </a:r>
          </a:p>
          <a:p>
            <a:pPr algn="just">
              <a:defRPr/>
            </a:pPr>
            <a:r>
              <a:rPr lang="en-GB" altLang="en-US" sz="2000" dirty="0"/>
              <a:t>Position different if a need for NHS infrastructure (see para. 127)</a:t>
            </a:r>
            <a:r>
              <a:rPr lang="en-GB" altLang="en-US" sz="2250"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3B15C16-1455-2BA6-A098-E407193CF8D0}"/>
              </a:ext>
            </a:extLst>
          </p:cNvPr>
          <p:cNvSpPr>
            <a:spLocks noGrp="1" noChangeArrowheads="1"/>
          </p:cNvSpPr>
          <p:nvPr>
            <p:ph type="title"/>
          </p:nvPr>
        </p:nvSpPr>
        <p:spPr/>
        <p:txBody>
          <a:bodyPr/>
          <a:lstStyle/>
          <a:p>
            <a:r>
              <a:rPr lang="en-GB" altLang="en-US"/>
              <a:t>(vii) Climate change: </a:t>
            </a:r>
            <a:r>
              <a:rPr lang="en-GB" altLang="en-US" i="1"/>
              <a:t>Bristol Airport</a:t>
            </a:r>
            <a:endParaRPr lang="en-GB" altLang="en-US"/>
          </a:p>
        </p:txBody>
      </p:sp>
      <p:sp>
        <p:nvSpPr>
          <p:cNvPr id="44035" name="Content Placeholder 2">
            <a:extLst>
              <a:ext uri="{FF2B5EF4-FFF2-40B4-BE49-F238E27FC236}">
                <a16:creationId xmlns:a16="http://schemas.microsoft.com/office/drawing/2014/main" id="{08373D23-E779-7EF6-C486-E3F474D18DFD}"/>
              </a:ext>
            </a:extLst>
          </p:cNvPr>
          <p:cNvSpPr>
            <a:spLocks noGrp="1" noChangeArrowheads="1"/>
          </p:cNvSpPr>
          <p:nvPr>
            <p:ph idx="1"/>
          </p:nvPr>
        </p:nvSpPr>
        <p:spPr/>
        <p:txBody>
          <a:bodyPr/>
          <a:lstStyle/>
          <a:p>
            <a:pPr algn="just"/>
            <a:r>
              <a:rPr lang="en-GB" altLang="en-US" u="sng"/>
              <a:t>Facts</a:t>
            </a:r>
            <a:r>
              <a:rPr lang="en-GB" altLang="en-US"/>
              <a:t>: challenge to the grant of PP for the expansion of Bristol Airport on the basis that, inter alia, the ES did not cover non-CO2 emissions.</a:t>
            </a:r>
          </a:p>
          <a:p>
            <a:pPr algn="just"/>
            <a:r>
              <a:rPr lang="en-GB" altLang="en-US" u="sng"/>
              <a:t>Decision</a:t>
            </a:r>
            <a:r>
              <a:rPr lang="en-GB" altLang="en-US"/>
              <a:t>: dismissed the claim, finding that the S/S’s panel of inspectors lawfully did not undertake an assessment of non-CO2 emissions due to significant scientific uncertainty regarding assessment and the scope for such emissions to be considered in an action plan secured by planning condition.</a:t>
            </a:r>
          </a:p>
          <a:p>
            <a:pPr algn="just"/>
            <a:r>
              <a:rPr lang="en-GB" altLang="en-US"/>
              <a:t>See further </a:t>
            </a:r>
            <a:r>
              <a:rPr lang="en-GB" altLang="en-US" b="1" i="1"/>
              <a:t>R. (Friends of the Earth Ltd) v Heathrow Airport Ltd </a:t>
            </a:r>
            <a:r>
              <a:rPr lang="en-GB" altLang="en-US"/>
              <a:t>[2021] 2 All E.R. 967 overturning the CA on this issue. </a:t>
            </a:r>
          </a:p>
          <a:p>
            <a:endParaRPr lang="en-GB"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0522CE5-37A8-AFA6-FC8F-E7A6216F1C8A}"/>
              </a:ext>
            </a:extLst>
          </p:cNvPr>
          <p:cNvSpPr>
            <a:spLocks noGrp="1" noChangeArrowheads="1"/>
          </p:cNvSpPr>
          <p:nvPr>
            <p:ph type="title"/>
          </p:nvPr>
        </p:nvSpPr>
        <p:spPr/>
        <p:txBody>
          <a:bodyPr/>
          <a:lstStyle/>
          <a:p>
            <a:r>
              <a:rPr lang="en-GB" altLang="en-US"/>
              <a:t>(vii) Extent of PD rights: </a:t>
            </a:r>
            <a:r>
              <a:rPr lang="en-GB" altLang="en-US" i="1"/>
              <a:t>LW Zenith</a:t>
            </a:r>
            <a:endParaRPr lang="en-GB" altLang="en-US"/>
          </a:p>
        </p:txBody>
      </p:sp>
      <p:sp>
        <p:nvSpPr>
          <p:cNvPr id="45059" name="Content Placeholder 2">
            <a:extLst>
              <a:ext uri="{FF2B5EF4-FFF2-40B4-BE49-F238E27FC236}">
                <a16:creationId xmlns:a16="http://schemas.microsoft.com/office/drawing/2014/main" id="{5B2B8D18-DD74-4D23-2402-D862AF06C2C6}"/>
              </a:ext>
            </a:extLst>
          </p:cNvPr>
          <p:cNvSpPr>
            <a:spLocks noGrp="1" noChangeArrowheads="1"/>
          </p:cNvSpPr>
          <p:nvPr>
            <p:ph idx="1"/>
          </p:nvPr>
        </p:nvSpPr>
        <p:spPr/>
        <p:txBody>
          <a:bodyPr/>
          <a:lstStyle/>
          <a:p>
            <a:pPr algn="just"/>
            <a:r>
              <a:rPr lang="en-GB" altLang="en-US"/>
              <a:t>For the purposes of a prior approval application proposing the change of use of an office building to residential flats under the Town and Country Planning (General Permitted Development) (England) Order 2015 Sch.2 para.O2, a planning inspector is entitled to impose a negative planning condition stating that the flats should not be occupied until windows were installed under a prior PP for operational development. </a:t>
            </a:r>
          </a:p>
          <a:p>
            <a:pPr algn="just"/>
            <a:r>
              <a:rPr lang="en-GB" altLang="en-US"/>
              <a:t>There was nothing in the wording of the Order or in the planning policy guidance to prevent the imposition of a negative condition.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4438758-DBBD-3DAF-4455-1F1EF258A62B}"/>
              </a:ext>
            </a:extLst>
          </p:cNvPr>
          <p:cNvSpPr>
            <a:spLocks noGrp="1" noChangeArrowheads="1"/>
          </p:cNvSpPr>
          <p:nvPr>
            <p:ph type="title"/>
          </p:nvPr>
        </p:nvSpPr>
        <p:spPr/>
        <p:txBody>
          <a:bodyPr/>
          <a:lstStyle/>
          <a:p>
            <a:r>
              <a:rPr lang="en-GB" altLang="en-US"/>
              <a:t>(viii) Plan challenges: </a:t>
            </a:r>
            <a:r>
              <a:rPr lang="en-GB" altLang="en-US" i="1"/>
              <a:t>Norton St Philip</a:t>
            </a:r>
            <a:endParaRPr lang="en-GB" altLang="en-US"/>
          </a:p>
        </p:txBody>
      </p:sp>
      <p:sp>
        <p:nvSpPr>
          <p:cNvPr id="46083" name="Content Placeholder 2">
            <a:extLst>
              <a:ext uri="{FF2B5EF4-FFF2-40B4-BE49-F238E27FC236}">
                <a16:creationId xmlns:a16="http://schemas.microsoft.com/office/drawing/2014/main" id="{F98E97A9-807E-986E-EF02-9C654652E9CE}"/>
              </a:ext>
            </a:extLst>
          </p:cNvPr>
          <p:cNvSpPr>
            <a:spLocks noGrp="1" noChangeArrowheads="1"/>
          </p:cNvSpPr>
          <p:nvPr>
            <p:ph idx="1"/>
          </p:nvPr>
        </p:nvSpPr>
        <p:spPr/>
        <p:txBody>
          <a:bodyPr/>
          <a:lstStyle/>
          <a:p>
            <a:pPr algn="just"/>
            <a:r>
              <a:rPr lang="en-GB" altLang="en-US" sz="2300"/>
              <a:t>Not many Plan challenges this year, as not many Plans thanks to the Government’s endless planning reform agenda … One case to report. </a:t>
            </a:r>
          </a:p>
          <a:p>
            <a:pPr algn="just"/>
            <a:r>
              <a:rPr lang="en-GB" altLang="en-US" sz="2300"/>
              <a:t>A parish council succeeded in its claim, brought under s. 113 of the PCA 2004 challenging the adoption of Part 2 of Mendip’s local plan:</a:t>
            </a:r>
          </a:p>
          <a:p>
            <a:pPr lvl="1" algn="just"/>
            <a:r>
              <a:rPr lang="en-GB" altLang="en-US" sz="2300"/>
              <a:t>(1) The planning inspector who had conducted an independent examination of Part 2 had misinterpreted Part 1 of the plan as requiring 505 new dwellings to be located in the north-east of the district, rather than considering their distribution across the district in accordance with the spatial strategy. The district council's subsequent adoption of Part 2 was therefore unlawful. </a:t>
            </a:r>
          </a:p>
          <a:p>
            <a:pPr lvl="1" algn="just"/>
            <a:r>
              <a:rPr lang="en-GB" altLang="en-US" sz="2300"/>
              <a:t>(2) Also a failure to comply with the Environmental Assessment of Plans and Programmes Regulations 2004 reg.12(2)(b) by failing to consider through its sustainability appraisal any alternative locations for the dwellings.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2AC0C774-D93A-6EA1-5954-32C021454AAA}"/>
              </a:ext>
            </a:extLst>
          </p:cNvPr>
          <p:cNvSpPr>
            <a:spLocks noGrp="1" noChangeArrowheads="1"/>
          </p:cNvSpPr>
          <p:nvPr>
            <p:ph type="title"/>
          </p:nvPr>
        </p:nvSpPr>
        <p:spPr/>
        <p:txBody>
          <a:bodyPr/>
          <a:lstStyle/>
          <a:p>
            <a:r>
              <a:rPr lang="en-GB" altLang="en-US"/>
              <a:t>(ix) S. 73</a:t>
            </a:r>
          </a:p>
        </p:txBody>
      </p:sp>
      <p:sp>
        <p:nvSpPr>
          <p:cNvPr id="47107" name="Content Placeholder 2">
            <a:extLst>
              <a:ext uri="{FF2B5EF4-FFF2-40B4-BE49-F238E27FC236}">
                <a16:creationId xmlns:a16="http://schemas.microsoft.com/office/drawing/2014/main" id="{17C1D6C2-20BF-AC85-FED7-DD6F14C51C31}"/>
              </a:ext>
            </a:extLst>
          </p:cNvPr>
          <p:cNvSpPr>
            <a:spLocks noGrp="1" noChangeArrowheads="1"/>
          </p:cNvSpPr>
          <p:nvPr>
            <p:ph idx="1"/>
          </p:nvPr>
        </p:nvSpPr>
        <p:spPr/>
        <p:txBody>
          <a:bodyPr/>
          <a:lstStyle/>
          <a:p>
            <a:pPr algn="just"/>
            <a:r>
              <a:rPr lang="en-GB" altLang="en-US" sz="2000" b="1" i="1" u="sng"/>
              <a:t>Armstrong – </a:t>
            </a:r>
            <a:r>
              <a:rPr lang="en-GB" altLang="en-US" sz="2000" b="1" u="sng"/>
              <a:t>a really important decision on scope of s. 73:</a:t>
            </a:r>
          </a:p>
          <a:p>
            <a:pPr algn="just"/>
            <a:r>
              <a:rPr lang="en-GB" altLang="en-US" sz="2000"/>
              <a:t>(1) Nothing in the wording of s.73 that limited application to "</a:t>
            </a:r>
            <a:r>
              <a:rPr lang="en-GB" altLang="en-US" sz="2000" i="1"/>
              <a:t>minor material amendments</a:t>
            </a:r>
            <a:r>
              <a:rPr lang="en-GB" altLang="en-US" sz="2000"/>
              <a:t>“ as PPG suggested or to amendments which did not involve a </a:t>
            </a:r>
            <a:r>
              <a:rPr lang="en-GB" altLang="en-US" sz="2000" i="1"/>
              <a:t>"substantial</a:t>
            </a:r>
            <a:r>
              <a:rPr lang="en-GB" altLang="en-US" sz="2000"/>
              <a:t>" or "</a:t>
            </a:r>
            <a:r>
              <a:rPr lang="en-GB" altLang="en-US" sz="2000" i="1"/>
              <a:t>fundamental" </a:t>
            </a:r>
            <a:r>
              <a:rPr lang="en-GB" altLang="en-US" sz="2000"/>
              <a:t>variation. </a:t>
            </a:r>
          </a:p>
          <a:p>
            <a:pPr algn="just"/>
            <a:r>
              <a:rPr lang="en-GB" altLang="en-US" sz="2000"/>
              <a:t>(2) A s.73 application was limited to non-compliance with a condition, and it could not be used to vary or impose a condition where the resulting condition would be inherently inconsistent with the operative part of the PP; that would involve effective variation of that operative part. But if an application for non-compliance with a condition did not lead to any conflict or inconsistency with the operative part of the PP, it was difficult to see why it was objectionable in light of the statutory purpose of s.73 and the Act itself. </a:t>
            </a:r>
          </a:p>
          <a:p>
            <a:pPr algn="just"/>
            <a:r>
              <a:rPr lang="en-GB" altLang="en-US" sz="2000"/>
              <a:t>(3) S. 73 was clearly intended to enable a developer to make an application to remove or vary a condition, provided that did not conflict with the operative part of the PP. Had Parliament intended a further restriction of its application, it would have been expressed in the language used, as it had been in s.96A (which is limited to “non-material” amendments).</a:t>
            </a:r>
            <a:endParaRPr lang="en-GB"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6324481-CBD0-CE8E-C272-940A5DEAF8D6}"/>
              </a:ext>
            </a:extLst>
          </p:cNvPr>
          <p:cNvSpPr>
            <a:spLocks noGrp="1" noChangeArrowheads="1"/>
          </p:cNvSpPr>
          <p:nvPr>
            <p:ph type="title"/>
          </p:nvPr>
        </p:nvSpPr>
        <p:spPr/>
        <p:txBody>
          <a:bodyPr/>
          <a:lstStyle/>
          <a:p>
            <a:r>
              <a:rPr lang="en-GB" altLang="en-US"/>
              <a:t>(ix) S. 73 cont.</a:t>
            </a:r>
          </a:p>
        </p:txBody>
      </p:sp>
      <p:sp>
        <p:nvSpPr>
          <p:cNvPr id="48131" name="Content Placeholder 2">
            <a:extLst>
              <a:ext uri="{FF2B5EF4-FFF2-40B4-BE49-F238E27FC236}">
                <a16:creationId xmlns:a16="http://schemas.microsoft.com/office/drawing/2014/main" id="{D9EBB6B8-28D9-4248-ACA1-903B03B918DA}"/>
              </a:ext>
            </a:extLst>
          </p:cNvPr>
          <p:cNvSpPr>
            <a:spLocks noGrp="1" noChangeArrowheads="1"/>
          </p:cNvSpPr>
          <p:nvPr>
            <p:ph idx="1"/>
          </p:nvPr>
        </p:nvSpPr>
        <p:spPr/>
        <p:txBody>
          <a:bodyPr/>
          <a:lstStyle/>
          <a:p>
            <a:pPr algn="just"/>
            <a:r>
              <a:rPr lang="en-GB" altLang="en-US" sz="2200"/>
              <a:t>(iv) Most conditions could be seen as "fundamental" to the PP. In that sense, a s.73 application seeking to vary or remove such a condition could involve a fundamental change to the PP. A test that limited the scope of s.73 to what a decision-maker considered to be a non-fundamental variation could be a significant limitation, and such a limitation was difficult to understand, particularly given that the merits of any proposed variation would still need to be considered.</a:t>
            </a:r>
          </a:p>
          <a:p>
            <a:pPr algn="just"/>
            <a:r>
              <a:rPr lang="en-GB" altLang="en-US" sz="2200"/>
              <a:t>See also </a:t>
            </a:r>
            <a:r>
              <a:rPr lang="en-GB" altLang="en-US" sz="2200" b="1" i="1"/>
              <a:t>Atwill </a:t>
            </a:r>
            <a:r>
              <a:rPr lang="en-GB" altLang="en-US" sz="2200"/>
              <a:t>holding that a LPA had acted unlawfully in allowing a variation of a PP under s. 73. The permission was for the demolition and replacement of a dwelling, but the replacement dwelling actually built did not comply with the PP. The variation, allowing for the as-built replacement dwelling to be amended in accordance with certain drawings, was unlawful because the development works had not been lawfully commenced and therefore the PP had lapsed and so could not be the subject of a s. 73 application.</a:t>
            </a:r>
          </a:p>
          <a:p>
            <a:pPr algn="just"/>
            <a:endParaRPr lang="en-GB" altLang="en-US" sz="2000"/>
          </a:p>
          <a:p>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4610EAA-B1DF-873E-DEEA-E88EA0ABD18C}"/>
              </a:ext>
            </a:extLst>
          </p:cNvPr>
          <p:cNvSpPr>
            <a:spLocks noGrp="1" noChangeArrowheads="1"/>
          </p:cNvSpPr>
          <p:nvPr>
            <p:ph type="title"/>
          </p:nvPr>
        </p:nvSpPr>
        <p:spPr/>
        <p:txBody>
          <a:bodyPr/>
          <a:lstStyle/>
          <a:p>
            <a:r>
              <a:rPr lang="en-GB" altLang="en-US"/>
              <a:t>Introduction</a:t>
            </a:r>
          </a:p>
        </p:txBody>
      </p:sp>
      <p:sp>
        <p:nvSpPr>
          <p:cNvPr id="11267" name="Content Placeholder 2">
            <a:extLst>
              <a:ext uri="{FF2B5EF4-FFF2-40B4-BE49-F238E27FC236}">
                <a16:creationId xmlns:a16="http://schemas.microsoft.com/office/drawing/2014/main" id="{973316F6-6F45-D4F2-BFF5-779D3E3BD333}"/>
              </a:ext>
            </a:extLst>
          </p:cNvPr>
          <p:cNvSpPr>
            <a:spLocks noGrp="1" noChangeArrowheads="1"/>
          </p:cNvSpPr>
          <p:nvPr>
            <p:ph idx="1"/>
          </p:nvPr>
        </p:nvSpPr>
        <p:spPr/>
        <p:txBody>
          <a:bodyPr/>
          <a:lstStyle/>
          <a:p>
            <a:pPr algn="just"/>
            <a:r>
              <a:rPr lang="en-GB" altLang="en-US"/>
              <a:t>We have three this year:</a:t>
            </a:r>
          </a:p>
          <a:p>
            <a:pPr lvl="1" algn="just"/>
            <a:r>
              <a:rPr lang="en-GB" altLang="en-US" sz="3000"/>
              <a:t>(1) </a:t>
            </a:r>
            <a:r>
              <a:rPr lang="en-GB" altLang="en-US" sz="3000" b="1" i="1"/>
              <a:t>R. (Day) v Shropshire Council </a:t>
            </a:r>
            <a:r>
              <a:rPr lang="en-GB" altLang="en-US" sz="3000"/>
              <a:t>[2023] 2 W.L.R. 599</a:t>
            </a:r>
          </a:p>
          <a:p>
            <a:pPr lvl="1" algn="just"/>
            <a:r>
              <a:rPr lang="en-GB" altLang="en-US" sz="3000"/>
              <a:t>(2) </a:t>
            </a:r>
            <a:r>
              <a:rPr lang="en-GB" altLang="en-US" sz="3000" b="1" i="1"/>
              <a:t>DB Symmetry Ltd v Swindon BC </a:t>
            </a:r>
            <a:r>
              <a:rPr lang="en-GB" altLang="en-US" sz="3000"/>
              <a:t>[2023] 1 W.L.R. 198</a:t>
            </a:r>
          </a:p>
          <a:p>
            <a:pPr lvl="1" algn="just"/>
            <a:r>
              <a:rPr lang="en-GB" altLang="en-US" sz="3000"/>
              <a:t>(3) </a:t>
            </a:r>
            <a:r>
              <a:rPr lang="en-GB" altLang="en-US" sz="3000" b="1" i="1"/>
              <a:t>Hillside Parks Ltd v Snowdonia National Park Authority </a:t>
            </a:r>
            <a:r>
              <a:rPr lang="en-GB" altLang="en-US" sz="3000"/>
              <a:t>[2022] 1 W.L.R. 5077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1E2A9ECA-8E6C-E1CC-880E-98AC033F28B9}"/>
              </a:ext>
            </a:extLst>
          </p:cNvPr>
          <p:cNvSpPr>
            <a:spLocks noGrp="1" noChangeArrowheads="1"/>
          </p:cNvSpPr>
          <p:nvPr>
            <p:ph type="title"/>
          </p:nvPr>
        </p:nvSpPr>
        <p:spPr/>
        <p:txBody>
          <a:bodyPr/>
          <a:lstStyle/>
          <a:p>
            <a:r>
              <a:rPr lang="en-GB" altLang="en-US"/>
              <a:t>(xi) S. 92: </a:t>
            </a:r>
            <a:r>
              <a:rPr lang="en-GB" altLang="en-US" i="1"/>
              <a:t>Arthur</a:t>
            </a:r>
            <a:endParaRPr lang="en-GB" altLang="en-US"/>
          </a:p>
        </p:txBody>
      </p:sp>
      <p:sp>
        <p:nvSpPr>
          <p:cNvPr id="49155" name="Content Placeholder 2">
            <a:extLst>
              <a:ext uri="{FF2B5EF4-FFF2-40B4-BE49-F238E27FC236}">
                <a16:creationId xmlns:a16="http://schemas.microsoft.com/office/drawing/2014/main" id="{F7A5A6E7-7E7A-B3E2-6BBE-479804158B58}"/>
              </a:ext>
            </a:extLst>
          </p:cNvPr>
          <p:cNvSpPr>
            <a:spLocks noGrp="1" noChangeArrowheads="1"/>
          </p:cNvSpPr>
          <p:nvPr>
            <p:ph idx="1"/>
          </p:nvPr>
        </p:nvSpPr>
        <p:spPr/>
        <p:txBody>
          <a:bodyPr/>
          <a:lstStyle/>
          <a:p>
            <a:pPr algn="just"/>
            <a:r>
              <a:rPr lang="en-GB" altLang="en-US" sz="1900"/>
              <a:t>A condition provided that development was to commence within 2 years of either the final approval of the last reserved matters application or the discharge of any of the pre-commencement conditions. </a:t>
            </a:r>
            <a:r>
              <a:rPr lang="en-GB" altLang="en-US" sz="1900" b="1" i="1" u="sng"/>
              <a:t>But no timescale was specified for discharging the pre-commencement conditions, so developer could delay their discharge indefinitely, thereby indefinitely delaying the implementation of the permission</a:t>
            </a:r>
            <a:r>
              <a:rPr lang="en-GB" altLang="en-US" sz="1900"/>
              <a:t>. </a:t>
            </a:r>
          </a:p>
          <a:p>
            <a:pPr algn="just"/>
            <a:r>
              <a:rPr lang="en-GB" altLang="en-US" sz="1900"/>
              <a:t>Thus, contrary to the requirements of s.92(2)(b), the permission did not properly specify a finite period within which the development had to be commenced. </a:t>
            </a:r>
          </a:p>
          <a:p>
            <a:pPr algn="just"/>
            <a:r>
              <a:rPr lang="en-GB" altLang="en-US" sz="1900"/>
              <a:t>The deemed time limit in s.92(3) did not assist. </a:t>
            </a:r>
            <a:r>
              <a:rPr lang="en-GB" altLang="en-US" sz="1900" b="1" i="1" u="sng"/>
              <a:t>S. 92(3) was a deeming provision whereby, if a PP did not contain a condition requiring that the development be commenced within a specified period, the permission would be deemed to have been granted subject to such a condition</a:t>
            </a:r>
            <a:r>
              <a:rPr lang="en-GB" altLang="en-US" sz="1900"/>
              <a:t>. </a:t>
            </a:r>
            <a:r>
              <a:rPr lang="en-GB" altLang="en-US" sz="1900" u="sng"/>
              <a:t>The intention of the subsection was to insert a time-limit condition into any permission which lacked one; it could not be interpreted as enabling the court to rewrite an unlawfully worded time-limit condition</a:t>
            </a:r>
            <a:r>
              <a:rPr lang="en-GB" altLang="en-US" sz="1900"/>
              <a:t>. </a:t>
            </a:r>
          </a:p>
          <a:p>
            <a:pPr algn="just"/>
            <a:r>
              <a:rPr lang="en-GB" altLang="en-US" sz="1900"/>
              <a:t>However, the court had the power to sever from a condition those parts which rendered it unlawful. The latter part of the condition, which provided that the development was to begin within two years of the discharge of the pre-commencement conditions, would therefore be severed.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2C1F20B-714A-6CB5-3009-D70DF5A0580B}"/>
              </a:ext>
            </a:extLst>
          </p:cNvPr>
          <p:cNvSpPr>
            <a:spLocks noGrp="1" noChangeArrowheads="1"/>
          </p:cNvSpPr>
          <p:nvPr>
            <p:ph type="title"/>
          </p:nvPr>
        </p:nvSpPr>
        <p:spPr/>
        <p:txBody>
          <a:bodyPr/>
          <a:lstStyle/>
          <a:p>
            <a:r>
              <a:rPr lang="en-GB" altLang="en-US"/>
              <a:t>(xii) Committee issues (1): </a:t>
            </a:r>
            <a:r>
              <a:rPr lang="en-GB" altLang="en-US" i="1"/>
              <a:t>CPRE</a:t>
            </a:r>
            <a:endParaRPr lang="en-GB" altLang="en-US"/>
          </a:p>
        </p:txBody>
      </p:sp>
      <p:sp>
        <p:nvSpPr>
          <p:cNvPr id="50179" name="Content Placeholder 2">
            <a:extLst>
              <a:ext uri="{FF2B5EF4-FFF2-40B4-BE49-F238E27FC236}">
                <a16:creationId xmlns:a16="http://schemas.microsoft.com/office/drawing/2014/main" id="{99D4FA57-3BBF-2E77-B349-10BEB8CD3E9F}"/>
              </a:ext>
            </a:extLst>
          </p:cNvPr>
          <p:cNvSpPr>
            <a:spLocks noGrp="1" noChangeArrowheads="1"/>
          </p:cNvSpPr>
          <p:nvPr>
            <p:ph idx="1"/>
          </p:nvPr>
        </p:nvSpPr>
        <p:spPr/>
        <p:txBody>
          <a:bodyPr/>
          <a:lstStyle/>
          <a:p>
            <a:pPr algn="just"/>
            <a:r>
              <a:rPr lang="en-GB" altLang="en-US" sz="2200" u="sng"/>
              <a:t>(1) </a:t>
            </a:r>
            <a:r>
              <a:rPr lang="en-GB" altLang="en-US" sz="2200" b="1" i="1" u="sng"/>
              <a:t>CPRE</a:t>
            </a:r>
            <a:r>
              <a:rPr lang="en-GB" altLang="en-US" sz="2200" b="1" i="1"/>
              <a:t>: </a:t>
            </a:r>
            <a:r>
              <a:rPr lang="en-GB" altLang="en-US" sz="2200"/>
              <a:t>C sought JR of the grant of PP by the LPA to the town council for the erection of five self-contained buildings to store and facilitate the construction of carnival floats.</a:t>
            </a:r>
          </a:p>
          <a:p>
            <a:pPr algn="just"/>
            <a:r>
              <a:rPr lang="en-GB" altLang="en-US" sz="2200"/>
              <a:t>The vice-chair of the planning committee was a member of the town council which had made the planning application. </a:t>
            </a:r>
          </a:p>
          <a:p>
            <a:pPr algn="just"/>
            <a:r>
              <a:rPr lang="en-GB" altLang="en-US" sz="2200"/>
              <a:t>The chair was a member of the carnival committee, in which capacity he supported the application. He was also a close affiliate of another committee which had acted as agent for the town council in making the application.</a:t>
            </a:r>
          </a:p>
          <a:p>
            <a:pPr algn="just"/>
            <a:r>
              <a:rPr lang="en-GB" altLang="en-US" sz="2200"/>
              <a:t>Both declared “</a:t>
            </a:r>
            <a:r>
              <a:rPr lang="en-GB" altLang="en-US" sz="2200" i="1"/>
              <a:t>personal</a:t>
            </a:r>
            <a:r>
              <a:rPr lang="en-GB" altLang="en-US" sz="2200"/>
              <a:t>” interests but determined no </a:t>
            </a:r>
            <a:r>
              <a:rPr lang="en-GB" altLang="en-US" sz="2200" i="1"/>
              <a:t>“prejudicial</a:t>
            </a:r>
            <a:r>
              <a:rPr lang="en-GB" altLang="en-US" sz="2200"/>
              <a:t>” interest and voted in favour;</a:t>
            </a:r>
          </a:p>
          <a:p>
            <a:pPr algn="just"/>
            <a:r>
              <a:rPr lang="en-GB" altLang="en-US" sz="2200"/>
              <a:t>Quashed on basis of: (i) appearance of bias; and (ii) also erred in determining no “</a:t>
            </a:r>
            <a:r>
              <a:rPr lang="en-GB" altLang="en-US" sz="2200" i="1"/>
              <a:t>prejudicial</a:t>
            </a:r>
            <a:r>
              <a:rPr lang="en-GB" altLang="en-US" sz="2200"/>
              <a:t>” interest”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3FCA232-31C9-5BE9-FF89-B2C2D7F5BDF6}"/>
              </a:ext>
            </a:extLst>
          </p:cNvPr>
          <p:cNvSpPr>
            <a:spLocks noGrp="1" noChangeArrowheads="1"/>
          </p:cNvSpPr>
          <p:nvPr>
            <p:ph type="title"/>
          </p:nvPr>
        </p:nvSpPr>
        <p:spPr/>
        <p:txBody>
          <a:bodyPr/>
          <a:lstStyle/>
          <a:p>
            <a:r>
              <a:rPr lang="en-GB" altLang="en-US"/>
              <a:t>(xiii) Committee issues (2): </a:t>
            </a:r>
            <a:r>
              <a:rPr lang="en-GB" altLang="en-US" i="1"/>
              <a:t>Spitalfields</a:t>
            </a:r>
            <a:endParaRPr lang="en-GB" altLang="en-US"/>
          </a:p>
        </p:txBody>
      </p:sp>
      <p:sp>
        <p:nvSpPr>
          <p:cNvPr id="51203" name="Content Placeholder 2">
            <a:extLst>
              <a:ext uri="{FF2B5EF4-FFF2-40B4-BE49-F238E27FC236}">
                <a16:creationId xmlns:a16="http://schemas.microsoft.com/office/drawing/2014/main" id="{93B7D9D5-3EBE-1F36-8006-EBA8C9112859}"/>
              </a:ext>
            </a:extLst>
          </p:cNvPr>
          <p:cNvSpPr>
            <a:spLocks noGrp="1" noChangeArrowheads="1"/>
          </p:cNvSpPr>
          <p:nvPr>
            <p:ph idx="1"/>
          </p:nvPr>
        </p:nvSpPr>
        <p:spPr/>
        <p:txBody>
          <a:bodyPr/>
          <a:lstStyle/>
          <a:p>
            <a:pPr algn="just"/>
            <a:r>
              <a:rPr lang="en-GB" altLang="en-US" u="sng"/>
              <a:t>(2) </a:t>
            </a:r>
            <a:r>
              <a:rPr lang="en-GB" altLang="en-US" b="1" i="1" u="sng"/>
              <a:t>Spitalfields: </a:t>
            </a:r>
            <a:endParaRPr lang="en-GB" altLang="en-US" u="sng"/>
          </a:p>
          <a:p>
            <a:pPr algn="just"/>
            <a:r>
              <a:rPr lang="en-GB" altLang="en-US"/>
              <a:t>Every member of a LPA council or committee had a prima facie entitlement to vote at a relevant meeting.</a:t>
            </a:r>
          </a:p>
          <a:p>
            <a:pPr algn="just"/>
            <a:r>
              <a:rPr lang="en-GB" altLang="en-US"/>
              <a:t>However, that entitlement could be restricted by statutory authority. </a:t>
            </a:r>
          </a:p>
          <a:p>
            <a:pPr algn="just"/>
            <a:r>
              <a:rPr lang="en-GB" altLang="en-US"/>
              <a:t>LPA's procedural rule for its planning development committee excluding the right of committee members to vote at a re-convened meeting to determine a deferred application if they had not been present at the earlier meeting, amounted to a lawful measure for the regulation of the committee's proceedings and business within the Local Government Act 1972 Sch.12 Pt VI para.42</a:t>
            </a:r>
            <a:r>
              <a:rPr lang="en-GB" altLang="en-US" b="1" i="1"/>
              <a:t>.</a:t>
            </a:r>
            <a:endParaRPr lang="en-GB"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B7AFFFC-EC66-A557-D3B8-4B6EB46AE301}"/>
              </a:ext>
            </a:extLst>
          </p:cNvPr>
          <p:cNvSpPr>
            <a:spLocks noGrp="1" noChangeArrowheads="1"/>
          </p:cNvSpPr>
          <p:nvPr>
            <p:ph type="title"/>
          </p:nvPr>
        </p:nvSpPr>
        <p:spPr/>
        <p:txBody>
          <a:bodyPr/>
          <a:lstStyle/>
          <a:p>
            <a:r>
              <a:rPr lang="en-GB" altLang="en-US"/>
              <a:t>(xiv) National Parks: </a:t>
            </a:r>
            <a:r>
              <a:rPr lang="en-GB" altLang="en-US" i="1"/>
              <a:t>Worthing</a:t>
            </a:r>
            <a:endParaRPr lang="en-GB" altLang="en-US"/>
          </a:p>
        </p:txBody>
      </p:sp>
      <p:sp>
        <p:nvSpPr>
          <p:cNvPr id="52227" name="Content Placeholder 2">
            <a:extLst>
              <a:ext uri="{FF2B5EF4-FFF2-40B4-BE49-F238E27FC236}">
                <a16:creationId xmlns:a16="http://schemas.microsoft.com/office/drawing/2014/main" id="{E7A425A3-A87C-553B-B68D-B2CACAA2F133}"/>
              </a:ext>
            </a:extLst>
          </p:cNvPr>
          <p:cNvSpPr>
            <a:spLocks noGrp="1" noChangeArrowheads="1"/>
          </p:cNvSpPr>
          <p:nvPr>
            <p:ph idx="1"/>
          </p:nvPr>
        </p:nvSpPr>
        <p:spPr/>
        <p:txBody>
          <a:bodyPr/>
          <a:lstStyle/>
          <a:p>
            <a:pPr algn="just"/>
            <a:r>
              <a:rPr lang="en-GB" altLang="en-US"/>
              <a:t>A planning inspector granted outline PP for a mixed-use development within the setting of a National Park. </a:t>
            </a:r>
          </a:p>
          <a:p>
            <a:pPr algn="just"/>
            <a:r>
              <a:rPr lang="en-GB" altLang="en-US"/>
              <a:t>Decision challenged under s. 288 successfully:</a:t>
            </a:r>
          </a:p>
          <a:p>
            <a:pPr lvl="1" algn="just"/>
            <a:r>
              <a:rPr lang="en-GB" altLang="en-US"/>
              <a:t>(1) He had failed to assess the proposed development against the relevant policies in the emerging Local Plan;</a:t>
            </a:r>
          </a:p>
          <a:p>
            <a:pPr lvl="1" algn="just"/>
            <a:r>
              <a:rPr lang="en-GB" altLang="en-US"/>
              <a:t>(2) He had failed to give weight in the overall planning balance to the adverse impacts of the development on the views from the National Park, and thereby to properly discharge the duty imposed on him by the National Parks and Access to the Countryside Act 1949 s.11A.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C220E56-E597-E007-34E5-F390E8EEEDFC}"/>
              </a:ext>
            </a:extLst>
          </p:cNvPr>
          <p:cNvSpPr>
            <a:spLocks noGrp="1" noChangeArrowheads="1"/>
          </p:cNvSpPr>
          <p:nvPr>
            <p:ph type="title"/>
          </p:nvPr>
        </p:nvSpPr>
        <p:spPr/>
        <p:txBody>
          <a:bodyPr/>
          <a:lstStyle/>
          <a:p>
            <a:r>
              <a:rPr lang="en-GB" altLang="en-US"/>
              <a:t>(xv) EIA: </a:t>
            </a:r>
            <a:r>
              <a:rPr lang="en-GB" altLang="en-US" i="1"/>
              <a:t>Goesa</a:t>
            </a:r>
            <a:endParaRPr lang="en-GB" altLang="en-US"/>
          </a:p>
        </p:txBody>
      </p:sp>
      <p:sp>
        <p:nvSpPr>
          <p:cNvPr id="53251" name="Content Placeholder 2">
            <a:extLst>
              <a:ext uri="{FF2B5EF4-FFF2-40B4-BE49-F238E27FC236}">
                <a16:creationId xmlns:a16="http://schemas.microsoft.com/office/drawing/2014/main" id="{6FB4E571-3EDE-4C1A-A430-597F2A810B74}"/>
              </a:ext>
            </a:extLst>
          </p:cNvPr>
          <p:cNvSpPr>
            <a:spLocks noGrp="1" noChangeArrowheads="1"/>
          </p:cNvSpPr>
          <p:nvPr>
            <p:ph idx="1"/>
          </p:nvPr>
        </p:nvSpPr>
        <p:spPr/>
        <p:txBody>
          <a:bodyPr/>
          <a:lstStyle/>
          <a:p>
            <a:pPr algn="just"/>
            <a:r>
              <a:rPr lang="en-GB" altLang="en-US" sz="1900" u="sng"/>
              <a:t>Facts:</a:t>
            </a:r>
            <a:r>
              <a:rPr lang="en-GB" altLang="en-US" sz="1900"/>
              <a:t> Challenge to grant of PP for extension of Southampton Airport</a:t>
            </a:r>
          </a:p>
          <a:p>
            <a:pPr algn="just"/>
            <a:r>
              <a:rPr lang="en-GB" altLang="en-US" sz="1900"/>
              <a:t>Alleged, inter alia, despite submission of an ES there was a failure to consider an obviously material consideration, by making no assessment of effects of greenhouse gas (GHG) emissions.</a:t>
            </a:r>
          </a:p>
          <a:p>
            <a:pPr algn="just"/>
            <a:r>
              <a:rPr lang="en-GB" altLang="en-US" sz="1900" u="sng"/>
              <a:t>Held:</a:t>
            </a:r>
            <a:r>
              <a:rPr lang="en-GB" altLang="en-US" sz="1900"/>
              <a:t> </a:t>
            </a:r>
          </a:p>
          <a:p>
            <a:pPr algn="just"/>
            <a:r>
              <a:rPr lang="en-GB" altLang="en-US" sz="1900"/>
              <a:t>(1) An ES was not expected to include more information than was reasonably required to assess the likely significant environmental effects of the proposed development, in the light of current knowledge.</a:t>
            </a:r>
          </a:p>
          <a:p>
            <a:pPr algn="just"/>
            <a:r>
              <a:rPr lang="en-GB" altLang="en-US" sz="1900"/>
              <a:t>(2) Establishing what information should be included in an ES , and whether that information was adequate, was a matter for the relevant planning authority and was only open to challenge in the courts on conventional public law grounds. The court will allow a substantial margin of appreciation to judgments based on scientific, technical or predictive assessments by those with appropriate expertise, and there was no suggestion that the LPA lacked the appropriate expertise: it was advised by experienced senior officers who had assessed the technical material provided by experts. There was evidence that GHG emissions from the proposal were in line with those assumed for Southampton airport in "Making Best Use of Existing Runways" (MBU).</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6B254193-B566-20FF-35CF-4FEF0848D99B}"/>
              </a:ext>
            </a:extLst>
          </p:cNvPr>
          <p:cNvSpPr>
            <a:spLocks noGrp="1" noChangeArrowheads="1"/>
          </p:cNvSpPr>
          <p:nvPr>
            <p:ph type="title"/>
          </p:nvPr>
        </p:nvSpPr>
        <p:spPr/>
        <p:txBody>
          <a:bodyPr/>
          <a:lstStyle/>
          <a:p>
            <a:r>
              <a:rPr lang="en-GB" altLang="en-US"/>
              <a:t>The future …</a:t>
            </a:r>
          </a:p>
        </p:txBody>
      </p:sp>
      <p:sp>
        <p:nvSpPr>
          <p:cNvPr id="55299" name="Content Placeholder 2">
            <a:extLst>
              <a:ext uri="{FF2B5EF4-FFF2-40B4-BE49-F238E27FC236}">
                <a16:creationId xmlns:a16="http://schemas.microsoft.com/office/drawing/2014/main" id="{30A8D734-FBDA-9FBA-23EB-F0629149C37D}"/>
              </a:ext>
            </a:extLst>
          </p:cNvPr>
          <p:cNvSpPr>
            <a:spLocks noGrp="1" noChangeArrowheads="1"/>
          </p:cNvSpPr>
          <p:nvPr>
            <p:ph idx="1"/>
          </p:nvPr>
        </p:nvSpPr>
        <p:spPr/>
        <p:txBody>
          <a:bodyPr/>
          <a:lstStyle/>
          <a:p>
            <a:pPr>
              <a:defRPr/>
            </a:pPr>
            <a:r>
              <a:rPr lang="en-GB" altLang="en-US" dirty="0"/>
              <a:t>Plenty of work for lawyers ahead …</a:t>
            </a:r>
          </a:p>
          <a:p>
            <a:pPr>
              <a:defRPr/>
            </a:pPr>
            <a:endParaRPr lang="en-GB" altLang="en-US" dirty="0"/>
          </a:p>
          <a:p>
            <a:pPr lvl="1">
              <a:defRPr/>
            </a:pPr>
            <a:r>
              <a:rPr lang="en-GB" altLang="en-US" dirty="0"/>
              <a:t>1) The LURB changes</a:t>
            </a:r>
          </a:p>
          <a:p>
            <a:pPr lvl="2">
              <a:defRPr/>
            </a:pPr>
            <a:r>
              <a:rPr lang="en-GB" altLang="en-US" dirty="0"/>
              <a:t>Change to s. 38(6) </a:t>
            </a:r>
            <a:r>
              <a:rPr lang="en-GB" altLang="en-US" i="1" dirty="0"/>
              <a:t>“strongly indicate otherwise”</a:t>
            </a:r>
            <a:endParaRPr lang="en-GB" altLang="en-US" dirty="0"/>
          </a:p>
          <a:p>
            <a:pPr lvl="2">
              <a:defRPr/>
            </a:pPr>
            <a:r>
              <a:rPr lang="en-GB" altLang="en-US" dirty="0"/>
              <a:t>New heritage statutory duties</a:t>
            </a:r>
          </a:p>
          <a:p>
            <a:pPr lvl="2">
              <a:defRPr/>
            </a:pPr>
            <a:r>
              <a:rPr lang="en-GB" altLang="en-US" dirty="0"/>
              <a:t>EIA replaced with EoR Reports</a:t>
            </a:r>
          </a:p>
          <a:p>
            <a:pPr lvl="2">
              <a:defRPr/>
            </a:pPr>
            <a:r>
              <a:rPr lang="en-GB" altLang="en-US" dirty="0"/>
              <a:t>A new Infrastructure Levy</a:t>
            </a:r>
          </a:p>
          <a:p>
            <a:pPr lvl="1">
              <a:defRPr/>
            </a:pPr>
            <a:r>
              <a:rPr lang="en-GB" altLang="en-US" dirty="0"/>
              <a:t>2) The Retained EU Law Bill …</a:t>
            </a:r>
          </a:p>
          <a:p>
            <a:pPr lvl="1">
              <a:defRPr/>
            </a:pPr>
            <a:r>
              <a:rPr lang="en-GB" altLang="en-US" dirty="0"/>
              <a:t>3) A revised NPPF … </a:t>
            </a:r>
          </a:p>
          <a:p>
            <a:pPr lvl="1">
              <a:defRPr/>
            </a:pPr>
            <a:r>
              <a:rPr lang="en-GB" altLang="en-US" dirty="0"/>
              <a:t>4) Continued pampering to Nimbyism by this Government ahead of the General Election … </a:t>
            </a:r>
          </a:p>
          <a:p>
            <a:pPr marL="457200" lvl="1" indent="0">
              <a:buFontTx/>
              <a:buNone/>
              <a:defRPr/>
            </a:pPr>
            <a:endParaRPr lang="en-GB" altLang="en-US" dirty="0"/>
          </a:p>
          <a:p>
            <a:pPr lvl="1">
              <a:defRPr/>
            </a:pPr>
            <a:endParaRPr lang="en-GB"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FACEDD2-9D29-E0FC-A29B-9238C2704035}"/>
              </a:ext>
            </a:extLst>
          </p:cNvPr>
          <p:cNvSpPr>
            <a:spLocks noGrp="1" noChangeArrowheads="1"/>
          </p:cNvSpPr>
          <p:nvPr>
            <p:ph type="title"/>
          </p:nvPr>
        </p:nvSpPr>
        <p:spPr>
          <a:xfrm>
            <a:off x="4673600" y="2286000"/>
            <a:ext cx="2844800" cy="1143000"/>
          </a:xfrm>
        </p:spPr>
        <p:txBody>
          <a:bodyPr/>
          <a:lstStyle/>
          <a:p>
            <a:r>
              <a:rPr lang="en-GB" altLang="en-US" sz="3600"/>
              <a:t>Questions?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EEF1C72-53C9-0112-0DF2-04D82A19DC07}"/>
              </a:ext>
            </a:extLst>
          </p:cNvPr>
          <p:cNvSpPr>
            <a:spLocks noGrp="1" noChangeArrowheads="1"/>
          </p:cNvSpPr>
          <p:nvPr>
            <p:ph type="title"/>
          </p:nvPr>
        </p:nvSpPr>
        <p:spPr>
          <a:xfrm>
            <a:off x="3251200" y="2276475"/>
            <a:ext cx="5689600" cy="1143000"/>
          </a:xfrm>
        </p:spPr>
        <p:txBody>
          <a:bodyPr/>
          <a:lstStyle/>
          <a:p>
            <a:r>
              <a:rPr lang="en-GB" altLang="en-US" sz="3600"/>
              <a:t>Thank you for listening</a:t>
            </a:r>
          </a:p>
        </p:txBody>
      </p:sp>
      <p:pic>
        <p:nvPicPr>
          <p:cNvPr id="56323" name="Picture 11" descr="Chart&#10;&#10;Description automatically generated">
            <a:extLst>
              <a:ext uri="{FF2B5EF4-FFF2-40B4-BE49-F238E27FC236}">
                <a16:creationId xmlns:a16="http://schemas.microsoft.com/office/drawing/2014/main" id="{B777BA7E-12F6-1E00-5D27-0F7A90BDF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87900"/>
            <a:ext cx="12192001"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062802D3-DA63-5102-B0F4-B00156FF2502}"/>
              </a:ext>
            </a:extLst>
          </p:cNvPr>
          <p:cNvSpPr txBox="1">
            <a:spLocks noChangeArrowheads="1"/>
          </p:cNvSpPr>
          <p:nvPr/>
        </p:nvSpPr>
        <p:spPr bwMode="auto">
          <a:xfrm>
            <a:off x="263525" y="4508500"/>
            <a:ext cx="11096625" cy="344488"/>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en-GB" altLang="en-US" sz="1800" b="1" kern="0" baseline="30000" dirty="0"/>
              <a:t>© Copyright Landmark Chambers 2021</a:t>
            </a:r>
            <a:endParaRPr lang="en-GB" altLang="en-US" sz="1800" b="1" kern="0" dirty="0"/>
          </a:p>
        </p:txBody>
      </p:sp>
      <p:sp>
        <p:nvSpPr>
          <p:cNvPr id="56325" name="Rectangle 5">
            <a:extLst>
              <a:ext uri="{FF2B5EF4-FFF2-40B4-BE49-F238E27FC236}">
                <a16:creationId xmlns:a16="http://schemas.microsoft.com/office/drawing/2014/main" id="{3CA7443A-CEC5-D241-066D-0EAB9AD9ACBD}"/>
              </a:ext>
            </a:extLst>
          </p:cNvPr>
          <p:cNvSpPr>
            <a:spLocks noChangeArrowheads="1"/>
          </p:cNvSpPr>
          <p:nvPr/>
        </p:nvSpPr>
        <p:spPr bwMode="auto">
          <a:xfrm>
            <a:off x="406400" y="4703763"/>
            <a:ext cx="10729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200" b="1"/>
              <a:t>Disclaimer:  The contents of this presentation do not constitute legal advice and should not be relied upon as a substitute for legal counsel.</a:t>
            </a:r>
            <a:endParaRPr lang="en-GB" altLang="en-US" sz="12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AA82662-F334-6055-EFAA-55F9676FED18}"/>
              </a:ext>
            </a:extLst>
          </p:cNvPr>
          <p:cNvSpPr>
            <a:spLocks noGrp="1" noChangeArrowheads="1"/>
          </p:cNvSpPr>
          <p:nvPr>
            <p:ph type="title"/>
          </p:nvPr>
        </p:nvSpPr>
        <p:spPr/>
        <p:txBody>
          <a:bodyPr/>
          <a:lstStyle/>
          <a:p>
            <a:r>
              <a:rPr lang="en-GB" altLang="en-US"/>
              <a:t>(1) </a:t>
            </a:r>
            <a:r>
              <a:rPr lang="en-GB" altLang="en-US" i="1"/>
              <a:t>Day</a:t>
            </a:r>
          </a:p>
        </p:txBody>
      </p:sp>
      <p:sp>
        <p:nvSpPr>
          <p:cNvPr id="12291" name="Content Placeholder 2">
            <a:extLst>
              <a:ext uri="{FF2B5EF4-FFF2-40B4-BE49-F238E27FC236}">
                <a16:creationId xmlns:a16="http://schemas.microsoft.com/office/drawing/2014/main" id="{8349BA6B-5203-A25E-4072-CFAED7B13F77}"/>
              </a:ext>
            </a:extLst>
          </p:cNvPr>
          <p:cNvSpPr>
            <a:spLocks noGrp="1" noChangeArrowheads="1"/>
          </p:cNvSpPr>
          <p:nvPr>
            <p:ph idx="1"/>
          </p:nvPr>
        </p:nvSpPr>
        <p:spPr/>
        <p:txBody>
          <a:bodyPr/>
          <a:lstStyle/>
          <a:p>
            <a:r>
              <a:rPr lang="en-GB" altLang="en-US"/>
              <a:t>2 points:</a:t>
            </a:r>
          </a:p>
          <a:p>
            <a:pPr lvl="1" algn="just"/>
            <a:r>
              <a:rPr lang="en-GB" altLang="en-US" sz="2300"/>
              <a:t>(1) Where a council sold land which was subject to a statutory trust under the Open Spaces Act 1906 s.10, but failed to comply with the consultation requirements of the Local Government Act 1972 Pt VII s.123(2A) (“the 1972 Act”), the rights enjoyed by the public under the statutory trust were not extinguished by s.128(2) of the 1972 Act;</a:t>
            </a:r>
          </a:p>
          <a:p>
            <a:pPr lvl="1" algn="just"/>
            <a:r>
              <a:rPr lang="en-GB" altLang="en-US" sz="2300"/>
              <a:t>(2) The case was a JR of the PP granted for housing on the site </a:t>
            </a:r>
            <a:r>
              <a:rPr lang="en-GB" altLang="en-US" sz="2300" b="1" i="1"/>
              <a:t>not</a:t>
            </a:r>
            <a:r>
              <a:rPr lang="en-GB" altLang="en-US" sz="2300"/>
              <a:t> a JR of the disposal of the land. The SC held the grant of PP would be quashed: the continued existence of the statutory trust binding the land would clearly have been an important consideration for the authority when considering the planning application (paras 88, 91-104, 106, 110, 113-115).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03FF1D9-1875-6E01-F76F-6FE06A542BCD}"/>
              </a:ext>
            </a:extLst>
          </p:cNvPr>
          <p:cNvSpPr>
            <a:spLocks noGrp="1" noChangeArrowheads="1"/>
          </p:cNvSpPr>
          <p:nvPr>
            <p:ph type="title"/>
          </p:nvPr>
        </p:nvSpPr>
        <p:spPr/>
        <p:txBody>
          <a:bodyPr/>
          <a:lstStyle/>
          <a:p>
            <a:r>
              <a:rPr lang="en-GB" altLang="en-US"/>
              <a:t>(2) </a:t>
            </a:r>
            <a:r>
              <a:rPr lang="en-GB" altLang="en-US" i="1"/>
              <a:t>DB Symmetry (i)</a:t>
            </a:r>
          </a:p>
        </p:txBody>
      </p:sp>
      <p:sp>
        <p:nvSpPr>
          <p:cNvPr id="13315" name="Content Placeholder 2">
            <a:extLst>
              <a:ext uri="{FF2B5EF4-FFF2-40B4-BE49-F238E27FC236}">
                <a16:creationId xmlns:a16="http://schemas.microsoft.com/office/drawing/2014/main" id="{5A303EB2-5ECF-26EE-77E0-D318CDB8EACE}"/>
              </a:ext>
            </a:extLst>
          </p:cNvPr>
          <p:cNvSpPr>
            <a:spLocks noGrp="1" noChangeArrowheads="1"/>
          </p:cNvSpPr>
          <p:nvPr>
            <p:ph idx="1"/>
          </p:nvPr>
        </p:nvSpPr>
        <p:spPr/>
        <p:txBody>
          <a:bodyPr/>
          <a:lstStyle/>
          <a:p>
            <a:r>
              <a:rPr lang="en-GB" altLang="en-US"/>
              <a:t>2 relevant points:</a:t>
            </a:r>
          </a:p>
          <a:p>
            <a:pPr algn="just"/>
            <a:r>
              <a:rPr lang="en-GB" altLang="en-US" b="1" u="sng"/>
              <a:t>(1) Can a LPA impose a planning condition obliging the developer to dedicate roads as public highways? </a:t>
            </a:r>
          </a:p>
          <a:p>
            <a:pPr lvl="1" algn="just"/>
            <a:r>
              <a:rPr lang="en-GB" altLang="en-US" sz="2300"/>
              <a:t>Short answer: </a:t>
            </a:r>
            <a:r>
              <a:rPr lang="en-GB" altLang="en-US" sz="2300" b="1" u="sng"/>
              <a:t>NO</a:t>
            </a:r>
            <a:r>
              <a:rPr lang="en-GB" altLang="en-US" sz="2300"/>
              <a:t>, such a condition is unlawful;</a:t>
            </a:r>
          </a:p>
          <a:p>
            <a:pPr lvl="1" algn="just"/>
            <a:r>
              <a:rPr lang="en-GB" altLang="en-US" sz="2300"/>
              <a:t>A planning obligation in a s.106 agreement to dedicate the access roads as public highways would have been valid. </a:t>
            </a:r>
          </a:p>
          <a:p>
            <a:pPr lvl="1" algn="just"/>
            <a:r>
              <a:rPr lang="en-GB" altLang="en-US" sz="2300"/>
              <a:t>There was a fundamental conceptual difference between: (i) a unilaterally imposed condition and (ii) an obligation, as the developer could be subjected to an obligation only by its voluntary act. Further, there could be more scope for a developer to negotiate the terms of a s.106 agreement.</a:t>
            </a:r>
          </a:p>
          <a:p>
            <a:pPr lvl="1" algn="just"/>
            <a:r>
              <a:rPr lang="en-GB" altLang="en-US" sz="2300"/>
              <a:t>LPA's options were to negotiate an agreement with the landowner or to exercise powers of compulsory acquisition and pay compensation. </a:t>
            </a:r>
          </a:p>
          <a:p>
            <a:pPr lvl="1" algn="just"/>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CAD1010-FFF5-0326-E8A3-D2552569A51D}"/>
              </a:ext>
            </a:extLst>
          </p:cNvPr>
          <p:cNvSpPr>
            <a:spLocks noGrp="1" noChangeArrowheads="1"/>
          </p:cNvSpPr>
          <p:nvPr>
            <p:ph type="title"/>
          </p:nvPr>
        </p:nvSpPr>
        <p:spPr/>
        <p:txBody>
          <a:bodyPr/>
          <a:lstStyle/>
          <a:p>
            <a:r>
              <a:rPr lang="en-GB" altLang="en-US"/>
              <a:t>(2) </a:t>
            </a:r>
            <a:r>
              <a:rPr lang="en-GB" altLang="en-US" i="1"/>
              <a:t>DB Symmetry (ii)</a:t>
            </a:r>
            <a:endParaRPr lang="en-GB" altLang="en-US"/>
          </a:p>
        </p:txBody>
      </p:sp>
      <p:sp>
        <p:nvSpPr>
          <p:cNvPr id="14339" name="Content Placeholder 2">
            <a:extLst>
              <a:ext uri="{FF2B5EF4-FFF2-40B4-BE49-F238E27FC236}">
                <a16:creationId xmlns:a16="http://schemas.microsoft.com/office/drawing/2014/main" id="{CEBA0DFE-BAC5-96D8-BF33-5BF779C950D5}"/>
              </a:ext>
            </a:extLst>
          </p:cNvPr>
          <p:cNvSpPr>
            <a:spLocks noGrp="1" noChangeArrowheads="1"/>
          </p:cNvSpPr>
          <p:nvPr>
            <p:ph idx="1"/>
          </p:nvPr>
        </p:nvSpPr>
        <p:spPr/>
        <p:txBody>
          <a:bodyPr/>
          <a:lstStyle/>
          <a:p>
            <a:r>
              <a:rPr lang="en-GB" altLang="en-US"/>
              <a:t>(2) </a:t>
            </a:r>
            <a:r>
              <a:rPr lang="en-GB" altLang="en-US" b="1" u="sng"/>
              <a:t>How are planning conditions to be interpreted?</a:t>
            </a:r>
          </a:p>
          <a:p>
            <a:pPr lvl="1" algn="just"/>
            <a:r>
              <a:rPr lang="en-GB" altLang="en-US"/>
              <a:t>In short: similarly to other public documents;</a:t>
            </a:r>
          </a:p>
          <a:p>
            <a:pPr lvl="1" algn="just"/>
            <a:r>
              <a:rPr lang="en-GB" altLang="en-US"/>
              <a:t>The court will ask itself what a reasonable reader would understand the words to mean when reading the condition in the context of the other conditions and of the consent as a whole.</a:t>
            </a:r>
          </a:p>
          <a:p>
            <a:pPr lvl="1" algn="just"/>
            <a:r>
              <a:rPr lang="en-GB" altLang="en-US"/>
              <a:t>This is the third Supreme Court case to look at principles of interpretation of PPs since 2016: see previously </a:t>
            </a:r>
            <a:r>
              <a:rPr lang="en-GB" altLang="en-US" b="1" i="1"/>
              <a:t>Trump International Golf Club Scotland Ltd v Scottish Ministers</a:t>
            </a:r>
            <a:r>
              <a:rPr lang="en-GB" altLang="en-US"/>
              <a:t> [2016] 1 W.L.R. 85 and </a:t>
            </a:r>
            <a:r>
              <a:rPr lang="en-GB" altLang="en-US" b="1" i="1"/>
              <a:t>Lambeth LBC v SSHCLG </a:t>
            </a:r>
            <a:r>
              <a:rPr lang="en-GB" altLang="en-US"/>
              <a:t>[2019] 1 W.L.R. 4317.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0EF968F-53DB-7D28-EA40-AA5538C9F2A5}"/>
              </a:ext>
            </a:extLst>
          </p:cNvPr>
          <p:cNvSpPr>
            <a:spLocks noGrp="1" noChangeArrowheads="1"/>
          </p:cNvSpPr>
          <p:nvPr>
            <p:ph type="title"/>
          </p:nvPr>
        </p:nvSpPr>
        <p:spPr/>
        <p:txBody>
          <a:bodyPr/>
          <a:lstStyle/>
          <a:p>
            <a:r>
              <a:rPr lang="en-GB" altLang="en-US"/>
              <a:t>(3) </a:t>
            </a:r>
            <a:r>
              <a:rPr lang="en-GB" altLang="en-US" i="1"/>
              <a:t>Hillside (i)</a:t>
            </a:r>
            <a:endParaRPr lang="en-GB" altLang="en-US"/>
          </a:p>
        </p:txBody>
      </p:sp>
      <p:sp>
        <p:nvSpPr>
          <p:cNvPr id="15363" name="Content Placeholder 2">
            <a:extLst>
              <a:ext uri="{FF2B5EF4-FFF2-40B4-BE49-F238E27FC236}">
                <a16:creationId xmlns:a16="http://schemas.microsoft.com/office/drawing/2014/main" id="{85DF080C-3D60-6FF3-B101-C24F0F57985B}"/>
              </a:ext>
            </a:extLst>
          </p:cNvPr>
          <p:cNvSpPr>
            <a:spLocks noGrp="1" noChangeArrowheads="1"/>
          </p:cNvSpPr>
          <p:nvPr>
            <p:ph idx="1"/>
          </p:nvPr>
        </p:nvSpPr>
        <p:spPr/>
        <p:txBody>
          <a:bodyPr/>
          <a:lstStyle/>
          <a:p>
            <a:pPr algn="just"/>
            <a:r>
              <a:rPr lang="en-GB" altLang="en-US" sz="2200"/>
              <a:t>So much ink spilled and words spoken on this case …</a:t>
            </a:r>
          </a:p>
          <a:p>
            <a:pPr algn="just"/>
            <a:r>
              <a:rPr lang="en-GB" altLang="en-US" sz="2200"/>
              <a:t>Essence of SC decision is </a:t>
            </a:r>
            <a:r>
              <a:rPr lang="en-GB" altLang="en-US" sz="2200" i="1"/>
              <a:t>that “a planning permission does not authorise development if and when, as a result of physical alteration of the land to which the permission relates, it becomes physically impossible to carry out the development for which the permission was granted (without a further grant of planning permission)”: </a:t>
            </a:r>
            <a:r>
              <a:rPr lang="en-GB" altLang="en-US" sz="2200"/>
              <a:t>see [45] of the decision. So affirmed </a:t>
            </a:r>
            <a:r>
              <a:rPr lang="en-GB" altLang="en-US" sz="2200" b="1" i="1"/>
              <a:t>Pilkington v SSE</a:t>
            </a:r>
            <a:r>
              <a:rPr lang="en-GB" altLang="en-US" sz="2200"/>
              <a:t> [1973] 1 W.L.R. 1527.</a:t>
            </a:r>
          </a:p>
          <a:p>
            <a:pPr algn="just"/>
            <a:r>
              <a:rPr lang="en-GB" altLang="en-US" sz="2200"/>
              <a:t>What matters then is whether it remains physically possible to carry out the development authorised by the terms of the original PP: And that depends upon (a) the terms of the original PP and (b) what works have actually been done (on site):</a:t>
            </a:r>
            <a:r>
              <a:rPr lang="en-GB" altLang="en-US" sz="2200" b="1" i="1"/>
              <a:t> Hillside </a:t>
            </a:r>
            <a:r>
              <a:rPr lang="en-GB" altLang="en-US" sz="2200"/>
              <a:t>at [43]. </a:t>
            </a:r>
          </a:p>
          <a:p>
            <a:pPr algn="just"/>
            <a:r>
              <a:rPr lang="en-GB" altLang="en-US" sz="2200"/>
              <a:t>Importantly though the test of physical impossibility applies to the whole site covered by the original PP and not just the part of the site on which the developer later wishes to build, Hillside at [41].</a:t>
            </a:r>
          </a:p>
          <a:p>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D570E4E-0B0D-9947-0CB8-C1E1A1246A0C}"/>
              </a:ext>
            </a:extLst>
          </p:cNvPr>
          <p:cNvSpPr>
            <a:spLocks noGrp="1" noChangeArrowheads="1"/>
          </p:cNvSpPr>
          <p:nvPr>
            <p:ph type="title"/>
          </p:nvPr>
        </p:nvSpPr>
        <p:spPr/>
        <p:txBody>
          <a:bodyPr/>
          <a:lstStyle/>
          <a:p>
            <a:r>
              <a:rPr lang="en-GB" altLang="en-US"/>
              <a:t>(3) </a:t>
            </a:r>
            <a:r>
              <a:rPr lang="en-GB" altLang="en-US" i="1"/>
              <a:t>Hillside (ii)</a:t>
            </a:r>
            <a:endParaRPr lang="en-GB" altLang="en-US"/>
          </a:p>
        </p:txBody>
      </p:sp>
      <p:sp>
        <p:nvSpPr>
          <p:cNvPr id="16387" name="Content Placeholder 2">
            <a:extLst>
              <a:ext uri="{FF2B5EF4-FFF2-40B4-BE49-F238E27FC236}">
                <a16:creationId xmlns:a16="http://schemas.microsoft.com/office/drawing/2014/main" id="{01D340B8-BFB7-05AD-47A6-2EE7C9562025}"/>
              </a:ext>
            </a:extLst>
          </p:cNvPr>
          <p:cNvSpPr>
            <a:spLocks noGrp="1" noChangeArrowheads="1"/>
          </p:cNvSpPr>
          <p:nvPr>
            <p:ph idx="1"/>
          </p:nvPr>
        </p:nvSpPr>
        <p:spPr/>
        <p:txBody>
          <a:bodyPr/>
          <a:lstStyle/>
          <a:p>
            <a:pPr algn="just"/>
            <a:r>
              <a:rPr lang="en-GB" altLang="en-US"/>
              <a:t>Is </a:t>
            </a:r>
            <a:r>
              <a:rPr lang="en-GB" altLang="en-US" b="1" i="1"/>
              <a:t>Hillside </a:t>
            </a:r>
            <a:r>
              <a:rPr lang="en-GB" altLang="en-US"/>
              <a:t>the death of “</a:t>
            </a:r>
            <a:r>
              <a:rPr lang="en-GB" altLang="en-US" i="1"/>
              <a:t>Drop-in” </a:t>
            </a:r>
            <a:r>
              <a:rPr lang="en-GB" altLang="en-US"/>
              <a:t>applications?</a:t>
            </a:r>
          </a:p>
          <a:p>
            <a:pPr algn="just"/>
            <a:r>
              <a:rPr lang="en-GB" altLang="en-US"/>
              <a:t>The PP in issue in </a:t>
            </a:r>
            <a:r>
              <a:rPr lang="en-GB" altLang="en-US" b="1" i="1"/>
              <a:t>Hillside</a:t>
            </a:r>
            <a:r>
              <a:rPr lang="en-GB" altLang="en-US"/>
              <a:t> was </a:t>
            </a:r>
            <a:r>
              <a:rPr lang="en-GB" altLang="en-US" b="1" u="sng"/>
              <a:t>not</a:t>
            </a:r>
            <a:r>
              <a:rPr lang="en-GB" altLang="en-US"/>
              <a:t> an outline PP, but a full PP granted subject to a detailed masterplan. The permission in </a:t>
            </a:r>
            <a:r>
              <a:rPr lang="en-GB" altLang="en-US" b="1" i="1"/>
              <a:t>Hillside </a:t>
            </a:r>
            <a:r>
              <a:rPr lang="en-GB" altLang="en-US"/>
              <a:t>was also not granted subject to any phasing condition. </a:t>
            </a:r>
          </a:p>
          <a:p>
            <a:pPr algn="just"/>
            <a:r>
              <a:rPr lang="en-GB" altLang="en-US"/>
              <a:t>So, </a:t>
            </a:r>
            <a:r>
              <a:rPr lang="en-GB" altLang="en-US" b="1" i="1"/>
              <a:t>Hillside</a:t>
            </a:r>
            <a:r>
              <a:rPr lang="en-GB" altLang="en-US"/>
              <a:t> did </a:t>
            </a:r>
            <a:r>
              <a:rPr lang="en-GB" altLang="en-US" b="1" u="sng"/>
              <a:t>not</a:t>
            </a:r>
            <a:r>
              <a:rPr lang="en-GB" altLang="en-US"/>
              <a:t> concern the modern practice of using “</a:t>
            </a:r>
            <a:r>
              <a:rPr lang="en-GB" altLang="en-US" i="1"/>
              <a:t>drop-in</a:t>
            </a:r>
            <a:r>
              <a:rPr lang="en-GB" altLang="en-US"/>
              <a:t>” permissions in the context of an outline permission for a large, multi-phase development. </a:t>
            </a:r>
          </a:p>
          <a:p>
            <a:pPr algn="just"/>
            <a:r>
              <a:rPr lang="en-GB" altLang="en-US"/>
              <a:t>At no point in the HC or CA did either of the parties characterise </a:t>
            </a:r>
            <a:r>
              <a:rPr lang="en-GB" altLang="en-US" b="1" i="1"/>
              <a:t>Hillside</a:t>
            </a:r>
            <a:r>
              <a:rPr lang="en-GB" altLang="en-US"/>
              <a:t> as involving the grant of “</a:t>
            </a:r>
            <a:r>
              <a:rPr lang="en-GB" altLang="en-US" i="1"/>
              <a:t>drop-in</a:t>
            </a:r>
            <a:r>
              <a:rPr lang="en-GB" altLang="en-US"/>
              <a:t>” permissions, nor did the courts suggest this.</a:t>
            </a:r>
          </a:p>
          <a:p>
            <a:pPr algn="just"/>
            <a:r>
              <a:rPr lang="en-GB" altLang="en-US"/>
              <a:t>Similarly, the SC did not once refer to the practice of “</a:t>
            </a:r>
            <a:r>
              <a:rPr lang="en-GB" altLang="en-US" i="1"/>
              <a:t>drop-in</a:t>
            </a:r>
            <a:r>
              <a:rPr lang="en-GB" altLang="en-US"/>
              <a:t>” applications. </a:t>
            </a:r>
          </a:p>
        </p:txBody>
      </p:sp>
    </p:spTree>
  </p:cSld>
  <p:clrMapOvr>
    <a:masterClrMapping/>
  </p:clrMapOvr>
</p:sld>
</file>

<file path=ppt/theme/theme1.xml><?xml version="1.0" encoding="utf-8"?>
<a:theme xmlns:a="http://schemas.openxmlformats.org/drawingml/2006/main" name="Landmark[1]">
  <a:themeElements>
    <a:clrScheme name="Landma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ndmark[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ndmar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ndmark[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ndmark[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ndmark[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ndmark[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ndmark[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ndmark[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ndmark[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ndmark[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ndmark[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ndmark[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ndmark[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905156-3a05-43b7-9a55-c34ec0ae69d8"/>
    <lcf76f155ced4ddcb4097134ff3c332f xmlns="e72996e9-753a-47f6-9936-da9a92ef72b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919A9EA7E8384993C0CD7B04351EA6" ma:contentTypeVersion="16" ma:contentTypeDescription="Create a new document." ma:contentTypeScope="" ma:versionID="ce6f4d54fcf0b10e7bfe10f4bf45632e">
  <xsd:schema xmlns:xsd="http://www.w3.org/2001/XMLSchema" xmlns:xs="http://www.w3.org/2001/XMLSchema" xmlns:p="http://schemas.microsoft.com/office/2006/metadata/properties" xmlns:ns2="e72996e9-753a-47f6-9936-da9a92ef72b7" xmlns:ns3="1e905156-3a05-43b7-9a55-c34ec0ae69d8" targetNamespace="http://schemas.microsoft.com/office/2006/metadata/properties" ma:root="true" ma:fieldsID="aac06ee8e917f1b90c1c6468858cb72f" ns2:_="" ns3:_="">
    <xsd:import namespace="e72996e9-753a-47f6-9936-da9a92ef72b7"/>
    <xsd:import namespace="1e905156-3a05-43b7-9a55-c34ec0ae69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996e9-753a-47f6-9936-da9a92ef7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edd95a-f8c2-4715-9b78-af595b67b1e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905156-3a05-43b7-9a55-c34ec0ae69d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3b0ac1-ee1f-431c-8edb-691c246d9705}" ma:internalName="TaxCatchAll" ma:showField="CatchAllData" ma:web="1e905156-3a05-43b7-9a55-c34ec0ae69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984591-BFF8-444A-A279-08881D90ACB5}">
  <ds:schemaRefs>
    <ds:schemaRef ds:uri="e72996e9-753a-47f6-9936-da9a92ef72b7"/>
    <ds:schemaRef ds:uri="1e905156-3a05-43b7-9a55-c34ec0ae69d8"/>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1926E99-A65F-46F9-BD61-0CBC3B249D5C}">
  <ds:schemaRefs>
    <ds:schemaRef ds:uri="http://schemas.microsoft.com/sharepoint/v3/contenttype/forms"/>
  </ds:schemaRefs>
</ds:datastoreItem>
</file>

<file path=customXml/itemProps3.xml><?xml version="1.0" encoding="utf-8"?>
<ds:datastoreItem xmlns:ds="http://schemas.openxmlformats.org/officeDocument/2006/customXml" ds:itemID="{F68EF5D0-E415-49C1-BEA2-08938289C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2996e9-753a-47f6-9936-da9a92ef72b7"/>
    <ds:schemaRef ds:uri="1e905156-3a05-43b7-9a55-c34ec0ae6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Landmark[1]</Template>
  <TotalTime>4159</TotalTime>
  <Words>6392</Words>
  <Application>Microsoft Office PowerPoint</Application>
  <PresentationFormat>Widescreen</PresentationFormat>
  <Paragraphs>248</Paragraphs>
  <Slides>47</Slides>
  <Notes>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Landmark[1]</vt:lpstr>
      <vt:lpstr>4_Custom Design</vt:lpstr>
      <vt:lpstr> 22nd Bristol Planning Law and Policy – 18 May 2023 Legal update </vt:lpstr>
      <vt:lpstr>Introduction</vt:lpstr>
      <vt:lpstr>PART 1 – THE SUPREME COURT DECISIONS</vt:lpstr>
      <vt:lpstr>Introduction</vt:lpstr>
      <vt:lpstr>(1) Day</vt:lpstr>
      <vt:lpstr>(2) DB Symmetry (i)</vt:lpstr>
      <vt:lpstr>(2) DB Symmetry (ii)</vt:lpstr>
      <vt:lpstr>(3) Hillside (i)</vt:lpstr>
      <vt:lpstr>(3) Hillside (ii)</vt:lpstr>
      <vt:lpstr>(3) Hillside (iii)</vt:lpstr>
      <vt:lpstr>(4) Hillside (iv)</vt:lpstr>
      <vt:lpstr>(5) Hillside (v)</vt:lpstr>
      <vt:lpstr>PART II – THE COURT OF APPEAL CASES</vt:lpstr>
      <vt:lpstr>A selection only … 9 topics, 11 CA cases …</vt:lpstr>
      <vt:lpstr>(i) Heritage: East Quayside</vt:lpstr>
      <vt:lpstr>(ii) Scope of PD rights: CAB</vt:lpstr>
      <vt:lpstr>(iii) EIA: Ashchurch</vt:lpstr>
      <vt:lpstr>(iv) Consistency: Blacker</vt:lpstr>
      <vt:lpstr>(v) CIL: Braithwaite and Gardiner</vt:lpstr>
      <vt:lpstr>(vi) Habitats (1): Sahota</vt:lpstr>
      <vt:lpstr>(vi) Habitats (2): Wyatt</vt:lpstr>
      <vt:lpstr>(vii) PA 2008: Tidal Lagoon</vt:lpstr>
      <vt:lpstr>(viii) Felling licences and PP: Arnold White</vt:lpstr>
      <vt:lpstr>(ix) Other: meaning of  “immediately adjoining” Corbett</vt:lpstr>
      <vt:lpstr>Part III: The High Court cases</vt:lpstr>
      <vt:lpstr>Introduction (1)</vt:lpstr>
      <vt:lpstr>Introduction (2)</vt:lpstr>
      <vt:lpstr>(i) Heritage (1): Future Living </vt:lpstr>
      <vt:lpstr>(i) Heritage (2): London Historic Parks</vt:lpstr>
      <vt:lpstr>(ii) Habitats:  West Oxfordshire</vt:lpstr>
      <vt:lpstr>(iii) PA 2008: Aquind and SASES</vt:lpstr>
      <vt:lpstr>(iv) Green Belt</vt:lpstr>
      <vt:lpstr>(v) Changes in circumstances: Hayle and Hardcastle </vt:lpstr>
      <vt:lpstr>(vi) NHS contributions: Leicester NHS Trust </vt:lpstr>
      <vt:lpstr>(vii) Climate change: Bristol Airport</vt:lpstr>
      <vt:lpstr>(vii) Extent of PD rights: LW Zenith</vt:lpstr>
      <vt:lpstr>(viii) Plan challenges: Norton St Philip</vt:lpstr>
      <vt:lpstr>(ix) S. 73</vt:lpstr>
      <vt:lpstr>(ix) S. 73 cont.</vt:lpstr>
      <vt:lpstr>(xi) S. 92: Arthur</vt:lpstr>
      <vt:lpstr>(xii) Committee issues (1): CPRE</vt:lpstr>
      <vt:lpstr>(xiii) Committee issues (2): Spitalfields</vt:lpstr>
      <vt:lpstr>(xiv) National Parks: Worthing</vt:lpstr>
      <vt:lpstr>(xv) EIA: Goesa</vt:lpstr>
      <vt:lpstr>The future …</vt:lpstr>
      <vt:lpstr>Questions?</vt:lpstr>
      <vt:lpstr>Thank you for listening</vt:lpstr>
    </vt:vector>
  </TitlesOfParts>
  <Company>2MCB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 King</dc:creator>
  <cp:lastModifiedBy>Poppy Shields</cp:lastModifiedBy>
  <cp:revision>932</cp:revision>
  <cp:lastPrinted>2023-04-30T14:13:18Z</cp:lastPrinted>
  <dcterms:created xsi:type="dcterms:W3CDTF">2006-02-01T18:43:48Z</dcterms:created>
  <dcterms:modified xsi:type="dcterms:W3CDTF">2023-05-16T08:12:29Z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0x01010086919A9EA7E8384993C0CD7B04351EA6</vt:lpwstr>
  </property>
  <property fmtid="{D5CDD505-2E9C-101B-9397-08002B2CF9AE}" pid="3" name="TaxCatchAll">
    <vt:lpwstr/>
  </property>
  <property fmtid="{D5CDD505-2E9C-101B-9397-08002B2CF9AE}" pid="4" name="lcf76f155ced4ddcb4097134ff3c332f">
    <vt:lpwstr/>
  </property>
</Properties>
</file>